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9" r:id="rId2"/>
    <p:sldId id="257" r:id="rId3"/>
    <p:sldId id="263" r:id="rId4"/>
    <p:sldId id="276" r:id="rId5"/>
    <p:sldId id="280" r:id="rId6"/>
    <p:sldId id="277" r:id="rId7"/>
    <p:sldId id="281" r:id="rId8"/>
    <p:sldId id="282" r:id="rId9"/>
    <p:sldId id="269" r:id="rId10"/>
    <p:sldId id="259" r:id="rId11"/>
    <p:sldId id="260" r:id="rId12"/>
    <p:sldId id="261" r:id="rId13"/>
    <p:sldId id="265" r:id="rId14"/>
    <p:sldId id="283" r:id="rId1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303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07BA80B-87AC-4297-15A7-C6897B57AE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7881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dirty="0"/>
              <a:t>２０２３年度　オンライン登録マニュアル</a:t>
            </a:r>
            <a:endParaRPr kumimoji="1" lang="en-US" altLang="ja-JP" dirty="0"/>
          </a:p>
          <a:p>
            <a:r>
              <a:rPr kumimoji="1" lang="ja-JP" altLang="en-US" dirty="0"/>
              <a:t>　　　（町田市公園緑地課公益的活動）</a:t>
            </a:r>
            <a:endParaRPr kumimoji="1" lang="ja-JP" altLang="en-US" sz="11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4713D5-FD3E-6FF4-F542-81E4696EF8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66A003-23A6-F3CD-60B9-8CE7A6B333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35E423-1AF8-18D1-3F6F-12954AAA1B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6283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CAB8-0533-4436-A2D1-5634153477C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3874A-04B4-48AF-A6A7-F19CCD039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1861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7052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5420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7878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3805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512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54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600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5075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2936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910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6002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65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61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9AD061-8DDB-144A-CE25-F302C37A3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F00C0A-4C59-8F8F-C297-E4A90C907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49E1F-9E67-834D-FC26-66575CA4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1863EA-E1EF-D737-7C3F-1F33F678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1AD493-66CF-D4C6-BE70-D02FA2C4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31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26AACB-969D-982D-0D9E-816FF2D28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40CD0C-463E-90C1-9297-9ADB7548C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9DA002-50B4-F1EF-533B-3B6A0BF8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42F6EE-089A-1D54-492B-85C213F9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4233B-94EC-0AEE-694B-113826CE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4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DBC2B9-E3B8-CFA4-25A6-B618041AE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9FD271-164C-024A-404C-F7D9A5D6F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879CD7-F9D0-9EC3-E5DD-C552CD82C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9121D4-F675-C2C3-70D7-76A6CC26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BC843C-387F-DBC2-33E9-CA27E3E8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85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4F81C-AF0D-2217-2816-F9B4267B2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CA1ACD-B30A-3A28-E4D6-F76C54B1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C94415-2787-C29C-92FF-31395D6F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1756A1-C8A9-4C5E-FA2D-71BDB185E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75BA2-6535-BFFE-408D-FF8DAD9E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80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DF39F9-0905-DABB-2287-B578AEE2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DAE07F-0C45-D98F-0FAE-0267E23BD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3FF49A-F797-089F-0BFC-B339B1EF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7A337-B6C0-BC69-47F9-52D7CFDA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848FC-83AF-A2A0-6D0D-BA6E6CFF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0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06869-B49E-6E33-BE5F-3EE982EC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5D4A79-1164-745C-49F7-46FD51CA5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2B24DD-E233-C81A-3B0C-BEEA6F643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02954E-F3CD-34A8-15B5-BCEF1B2C6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DBC0F3-54CF-6BBD-77DB-9B2935711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78FD4A-F929-FB03-A0CC-D0AFF8D4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75002-711C-3B0A-2CFE-3C8454C39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41C418-8765-B36A-B451-963402980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1D6640-5BEA-5A92-8CB7-0B4E2C74B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2A05E0-D6AC-5B9E-9321-27D03C633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3DC6F00-59E8-8CE7-6B50-056669416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593B06C-4B20-8092-2D25-A56577E4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7391C6-3B71-C997-25CF-EE04F76D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1CFD30-66CC-E933-FE16-61971759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75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B628D-C81F-8293-C22B-E1FEA181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25AA55-53F0-E86B-C2CD-67EF24D2B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47277F-DE61-A8DF-F6D0-E346B6E6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A805C6-AF16-18D0-4B26-04ED039F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8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CFEA3AA-2BF8-FD6B-6E4C-84E60C9A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913615-F3AF-25B9-E4C4-D58784E95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5EF5E9-00B0-E0FE-07BA-D55EE127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9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F008CC-17FD-E33F-EE56-5B970CB6A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E27332-A9F8-8872-AAEF-EBD288422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C71C9C-F920-8CCB-DE75-E99FAC6B2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FB1321-1E6D-013A-6085-C85EDB7E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50D793-A810-3425-8F93-65815948A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EA6A28-39ED-340C-8993-C0AEA1F3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98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D8EF67-5F1C-6A44-558A-FE90199C1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6CC83C-4466-6B7B-8AAF-26E410614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C68952-45C0-1689-95EE-5DAE40E18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82856C-4A16-0AE1-07E1-0DAAC9C5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B37625-BCC8-FB67-7998-9A364A55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BF3684-9678-C9A8-711F-AAAA48F1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1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16690E-EA83-5CFF-D46A-D537B8EF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043D2E-9F0F-EE5C-90A0-9BB2A3D81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9891D6-E82F-2973-039C-A19EB6002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E1C2-2727-4F9D-8980-2730F9D8A783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B20C2E-ACB6-CC88-D954-3A83A8905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B8518-7FFD-8DA3-417B-2C6D3EA84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F9EA1-99FC-4C1D-A725-8106858D6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99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000DAD-C6CD-A4F4-9561-497BB4DAA9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106" y="2541806"/>
            <a:ext cx="10338216" cy="676822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+mn-ea"/>
                <a:ea typeface="+mn-ea"/>
              </a:rPr>
              <a:t>②</a:t>
            </a:r>
            <a:r>
              <a:rPr kumimoji="1" lang="ja-JP" altLang="en-US" sz="2800" b="1" dirty="0">
                <a:latin typeface="+mn-ea"/>
                <a:ea typeface="+mn-ea"/>
              </a:rPr>
              <a:t>パソコンまたはスマートフォンをお手元にご用意ください。</a:t>
            </a:r>
          </a:p>
        </p:txBody>
      </p:sp>
      <p:pic>
        <p:nvPicPr>
          <p:cNvPr id="8" name="図 7" descr="おもちゃ, 人形, レゴ, 時計 が含まれている画像&#10;&#10;自動的に生成された説明">
            <a:extLst>
              <a:ext uri="{FF2B5EF4-FFF2-40B4-BE49-F238E27FC236}">
                <a16:creationId xmlns:a16="http://schemas.microsoft.com/office/drawing/2014/main" id="{C01193F1-DD2B-9628-D490-B7ECFB8ED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791" y="3363869"/>
            <a:ext cx="3240686" cy="3240686"/>
          </a:xfrm>
          <a:prstGeom prst="rect">
            <a:avLst/>
          </a:prstGeom>
        </p:spPr>
      </p:pic>
      <p:pic>
        <p:nvPicPr>
          <p:cNvPr id="12" name="図 11" descr="白いバックグラウンドの前に座っている人形&#10;&#10;低い精度で自動的に生成された説明">
            <a:extLst>
              <a:ext uri="{FF2B5EF4-FFF2-40B4-BE49-F238E27FC236}">
                <a16:creationId xmlns:a16="http://schemas.microsoft.com/office/drawing/2014/main" id="{D0D355B1-201F-B640-487F-080E0C5D0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84" y="3650145"/>
            <a:ext cx="2541146" cy="2541146"/>
          </a:xfrm>
          <a:prstGeom prst="rect">
            <a:avLst/>
          </a:prstGeom>
        </p:spPr>
      </p:pic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5490DD95-EF35-8863-2A82-865620B20B4D}"/>
              </a:ext>
            </a:extLst>
          </p:cNvPr>
          <p:cNvSpPr/>
          <p:nvPr/>
        </p:nvSpPr>
        <p:spPr>
          <a:xfrm>
            <a:off x="7664970" y="3629965"/>
            <a:ext cx="4302177" cy="2218544"/>
          </a:xfrm>
          <a:prstGeom prst="wedgeRoundRectCallout">
            <a:avLst>
              <a:gd name="adj1" fmla="val -55677"/>
              <a:gd name="adj2" fmla="val 1452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+mn-ea"/>
              </a:rPr>
              <a:t>インターネットに接続できる環境で操作するようにしてください。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110D1B7-ACA9-3D37-E681-CA53AD773541}"/>
              </a:ext>
            </a:extLst>
          </p:cNvPr>
          <p:cNvSpPr txBox="1">
            <a:spLocks/>
          </p:cNvSpPr>
          <p:nvPr/>
        </p:nvSpPr>
        <p:spPr>
          <a:xfrm>
            <a:off x="619589" y="1769511"/>
            <a:ext cx="7876239" cy="6768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latin typeface="+mn-ea"/>
                <a:ea typeface="+mn-ea"/>
              </a:rPr>
              <a:t> ①メールアドレスが手続に必要になります。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46030DB-C503-91D7-94DB-E381B44F893A}"/>
              </a:ext>
            </a:extLst>
          </p:cNvPr>
          <p:cNvSpPr/>
          <p:nvPr/>
        </p:nvSpPr>
        <p:spPr>
          <a:xfrm>
            <a:off x="597106" y="164892"/>
            <a:ext cx="11265110" cy="145937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オンライン</a:t>
            </a:r>
            <a:r>
              <a:rPr kumimoji="1" lang="ja-JP" altLang="en-US" sz="3200" b="1" dirty="0"/>
              <a:t>登録</a:t>
            </a:r>
            <a:r>
              <a:rPr kumimoji="1" lang="ja-JP" altLang="en-US" sz="3200" dirty="0"/>
              <a:t>マニュアル</a:t>
            </a:r>
            <a:endParaRPr kumimoji="1" lang="en-US" altLang="ja-JP" sz="3200" dirty="0"/>
          </a:p>
          <a:p>
            <a:pPr algn="ctr"/>
            <a:r>
              <a:rPr lang="ja-JP" altLang="en-US" sz="3200"/>
              <a:t>（スポーツの森グループ</a:t>
            </a:r>
            <a:r>
              <a:rPr lang="ja-JP" altLang="en-US" sz="3200" dirty="0"/>
              <a:t>公益的活動団体）</a:t>
            </a:r>
            <a:endParaRPr kumimoji="1" lang="ja-JP" altLang="en-US" sz="3200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18FF4D3C-270A-F401-425F-04F56948FCFD}"/>
              </a:ext>
            </a:extLst>
          </p:cNvPr>
          <p:cNvSpPr/>
          <p:nvPr/>
        </p:nvSpPr>
        <p:spPr>
          <a:xfrm>
            <a:off x="2486961" y="3477724"/>
            <a:ext cx="2984449" cy="616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+mn-ea"/>
              </a:rPr>
              <a:t>ご準備ください</a:t>
            </a:r>
          </a:p>
        </p:txBody>
      </p:sp>
    </p:spTree>
    <p:extLst>
      <p:ext uri="{BB962C8B-B14F-4D97-AF65-F5344CB8AC3E}">
        <p14:creationId xmlns:p14="http://schemas.microsoft.com/office/powerpoint/2010/main" val="2122632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008" y="1716477"/>
            <a:ext cx="6653136" cy="4706911"/>
          </a:xfrm>
          <a:ln w="25400">
            <a:noFill/>
          </a:ln>
        </p:spPr>
        <p:txBody>
          <a:bodyPr anchor="ctr" anchorCtr="0">
            <a:normAutofit/>
          </a:bodyPr>
          <a:lstStyle/>
          <a:p>
            <a:r>
              <a:rPr kumimoji="1" lang="ja-JP" altLang="en-US" sz="2800" b="1" dirty="0">
                <a:latin typeface="+mn-ea"/>
                <a:ea typeface="+mn-ea"/>
              </a:rPr>
              <a:t>ログイン後、左のページが表示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されたら、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「利用規約に同意する」の左の□をチェックを入れてから、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画面下部の「申請に進む」をクリック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して先に進んでください。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9968461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/>
              <a:t>　５ー１．</a:t>
            </a:r>
            <a:r>
              <a:rPr lang="ja-JP" altLang="en-US" sz="3200" b="1" dirty="0"/>
              <a:t>手続</a:t>
            </a:r>
            <a:r>
              <a:rPr kumimoji="1" lang="ja-JP" altLang="en-US" sz="3200" b="1" dirty="0"/>
              <a:t>に進む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AAB0FE2-E11F-8A56-62E5-D0DFFFB8C9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08" t="21601" r="31148" b="5154"/>
          <a:stretch/>
        </p:blipFill>
        <p:spPr>
          <a:xfrm>
            <a:off x="232349" y="1259174"/>
            <a:ext cx="5148216" cy="505168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AA177B6-948E-A978-D58B-46529DBC2CEC}"/>
              </a:ext>
            </a:extLst>
          </p:cNvPr>
          <p:cNvSpPr/>
          <p:nvPr/>
        </p:nvSpPr>
        <p:spPr>
          <a:xfrm>
            <a:off x="2059753" y="5651290"/>
            <a:ext cx="1544784" cy="4881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05E2F6B-6310-42F9-5075-4FA11658AFC1}"/>
              </a:ext>
            </a:extLst>
          </p:cNvPr>
          <p:cNvSpPr/>
          <p:nvPr/>
        </p:nvSpPr>
        <p:spPr>
          <a:xfrm>
            <a:off x="2110824" y="5104150"/>
            <a:ext cx="280939" cy="31825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D46D0A2E-8231-D389-2811-65F0AA9F086A}"/>
              </a:ext>
            </a:extLst>
          </p:cNvPr>
          <p:cNvSpPr/>
          <p:nvPr/>
        </p:nvSpPr>
        <p:spPr>
          <a:xfrm>
            <a:off x="5373973" y="3429000"/>
            <a:ext cx="6063522" cy="1064302"/>
          </a:xfrm>
          <a:prstGeom prst="wedgeRoundRectCallout">
            <a:avLst>
              <a:gd name="adj1" fmla="val -98213"/>
              <a:gd name="adj2" fmla="val 90669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A4C149BA-5D4A-54C0-D52E-AEAE12489A42}"/>
              </a:ext>
            </a:extLst>
          </p:cNvPr>
          <p:cNvSpPr/>
          <p:nvPr/>
        </p:nvSpPr>
        <p:spPr>
          <a:xfrm>
            <a:off x="5373972" y="4647340"/>
            <a:ext cx="6653135" cy="1064302"/>
          </a:xfrm>
          <a:prstGeom prst="wedgeRoundRectCallout">
            <a:avLst>
              <a:gd name="adj1" fmla="val -78248"/>
              <a:gd name="adj2" fmla="val 58275"/>
              <a:gd name="adj3" fmla="val 1666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14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516" y="1546527"/>
            <a:ext cx="4976736" cy="4706911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r>
              <a:rPr lang="ja-JP" altLang="en-US" sz="2800" b="1" dirty="0">
                <a:latin typeface="+mn-ea"/>
                <a:ea typeface="+mn-ea"/>
              </a:rPr>
              <a:t>表示される案内に従い、</a:t>
            </a: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各項目について入力してください。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入力を終えたら、</a:t>
            </a: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「一時保存して、次へ進む」をクリックしてください。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en-US" altLang="ja-JP" sz="2800" b="1" dirty="0">
                <a:latin typeface="+mn-ea"/>
                <a:ea typeface="+mn-ea"/>
              </a:rPr>
              <a:t>※</a:t>
            </a:r>
            <a:r>
              <a:rPr lang="ja-JP" altLang="en-US" sz="2800" b="1" dirty="0">
                <a:latin typeface="+mn-ea"/>
                <a:ea typeface="+mn-ea"/>
              </a:rPr>
              <a:t>郵便番号や電話番号は</a:t>
            </a: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ハイフンなしで入力してください。</a:t>
            </a:r>
            <a:endParaRPr kumimoji="1" lang="ja-JP" altLang="en-US" sz="28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9968461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５</a:t>
            </a:r>
            <a:r>
              <a:rPr kumimoji="1" lang="ja-JP" altLang="en-US" sz="3200" b="1" dirty="0"/>
              <a:t>ー２．</a:t>
            </a:r>
            <a:r>
              <a:rPr lang="ja-JP" altLang="en-US" sz="3200" b="1" dirty="0"/>
              <a:t>手続</a:t>
            </a:r>
            <a:r>
              <a:rPr kumimoji="1" lang="ja-JP" altLang="en-US" sz="3200" b="1" dirty="0"/>
              <a:t>に必要な情報を入力する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E9D9C90-909A-8167-B009-C40D38E0E466}"/>
              </a:ext>
            </a:extLst>
          </p:cNvPr>
          <p:cNvGrpSpPr/>
          <p:nvPr/>
        </p:nvGrpSpPr>
        <p:grpSpPr>
          <a:xfrm>
            <a:off x="577500" y="1504722"/>
            <a:ext cx="5246558" cy="5045562"/>
            <a:chOff x="5951094" y="1427230"/>
            <a:chExt cx="5246558" cy="504556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D5F8F63-004C-120B-701B-84D0C547F9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7910" t="21485" r="29057"/>
            <a:stretch/>
          </p:blipFill>
          <p:spPr>
            <a:xfrm>
              <a:off x="5951094" y="1427230"/>
              <a:ext cx="5246558" cy="504556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1ABE03DF-07B8-7486-E3FC-F75D30F76DAF}"/>
                </a:ext>
              </a:extLst>
            </p:cNvPr>
            <p:cNvSpPr/>
            <p:nvPr/>
          </p:nvSpPr>
          <p:spPr>
            <a:xfrm>
              <a:off x="6565692" y="3687580"/>
              <a:ext cx="3957403" cy="2698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8F0E6C10-7C75-778E-71A1-0DB94F82B2B0}"/>
                </a:ext>
              </a:extLst>
            </p:cNvPr>
            <p:cNvSpPr/>
            <p:nvPr/>
          </p:nvSpPr>
          <p:spPr>
            <a:xfrm>
              <a:off x="7472596" y="4942622"/>
              <a:ext cx="2203554" cy="488148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9150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346" y="1543989"/>
            <a:ext cx="5005447" cy="4706911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r>
              <a:rPr kumimoji="1" lang="ja-JP" altLang="en-US" sz="2800" b="1" dirty="0">
                <a:latin typeface="+mn-ea"/>
                <a:ea typeface="+mn-ea"/>
              </a:rPr>
              <a:t>〇入力内容の確認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最後に、ご自身で入力した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申請内容に誤りや漏れがないか確認してください。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en-US" altLang="ja-JP" sz="2800" b="1" dirty="0">
                <a:latin typeface="+mn-ea"/>
                <a:ea typeface="+mn-ea"/>
              </a:rPr>
              <a:t>※</a:t>
            </a:r>
            <a:r>
              <a:rPr kumimoji="1" lang="ja-JP" altLang="en-US" sz="2800" b="1" dirty="0">
                <a:latin typeface="+mn-ea"/>
                <a:ea typeface="+mn-ea"/>
              </a:rPr>
              <a:t>画面は下にスクロールすると続きの部分が表示されますので、全ての入力内容をご確認ください。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9968461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/>
              <a:t>　５－３．入力内容の確認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2A4EA78-E4C3-EC9A-238D-33702AD00DEE}"/>
              </a:ext>
            </a:extLst>
          </p:cNvPr>
          <p:cNvGrpSpPr/>
          <p:nvPr/>
        </p:nvGrpSpPr>
        <p:grpSpPr>
          <a:xfrm>
            <a:off x="554634" y="1347489"/>
            <a:ext cx="4656943" cy="5486884"/>
            <a:chOff x="5866152" y="1213961"/>
            <a:chExt cx="4656943" cy="5486884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C612B014-2440-A3EA-6D01-58778E6C67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9509" t="10404" r="30410"/>
            <a:stretch/>
          </p:blipFill>
          <p:spPr>
            <a:xfrm>
              <a:off x="5866152" y="1213961"/>
              <a:ext cx="4656943" cy="5486884"/>
            </a:xfrm>
            <a:prstGeom prst="rect">
              <a:avLst/>
            </a:prstGeom>
            <a:ln>
              <a:solidFill>
                <a:schemeClr val="dk1">
                  <a:shade val="50000"/>
                </a:schemeClr>
              </a:solidFill>
            </a:ln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1ABE03DF-07B8-7486-E3FC-F75D30F76DAF}"/>
                </a:ext>
              </a:extLst>
            </p:cNvPr>
            <p:cNvSpPr/>
            <p:nvPr/>
          </p:nvSpPr>
          <p:spPr>
            <a:xfrm>
              <a:off x="6215922" y="2623280"/>
              <a:ext cx="814466" cy="2248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832A2797-2F39-7783-892E-555F6C9677E1}"/>
                </a:ext>
              </a:extLst>
            </p:cNvPr>
            <p:cNvSpPr/>
            <p:nvPr/>
          </p:nvSpPr>
          <p:spPr>
            <a:xfrm>
              <a:off x="6235908" y="3204148"/>
              <a:ext cx="1668904" cy="2248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46850ED6-A9CC-5B61-9333-4C34BD3CF037}"/>
                </a:ext>
              </a:extLst>
            </p:cNvPr>
            <p:cNvSpPr/>
            <p:nvPr/>
          </p:nvSpPr>
          <p:spPr>
            <a:xfrm>
              <a:off x="6235908" y="4257451"/>
              <a:ext cx="434715" cy="2248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14ADE2B-C1D6-D1F6-B710-5FCA5ABE4DBE}"/>
                </a:ext>
              </a:extLst>
            </p:cNvPr>
            <p:cNvSpPr/>
            <p:nvPr/>
          </p:nvSpPr>
          <p:spPr>
            <a:xfrm>
              <a:off x="6215922" y="5366722"/>
              <a:ext cx="434715" cy="2248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CAB9E78-339F-23BC-C572-9B27FA231821}"/>
                </a:ext>
              </a:extLst>
            </p:cNvPr>
            <p:cNvSpPr/>
            <p:nvPr/>
          </p:nvSpPr>
          <p:spPr>
            <a:xfrm>
              <a:off x="6235907" y="6420025"/>
              <a:ext cx="794481" cy="2248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id="{1E11A8EA-36FA-00B3-7133-FDF249F2B6ED}"/>
                </a:ext>
              </a:extLst>
            </p:cNvPr>
            <p:cNvCxnSpPr/>
            <p:nvPr/>
          </p:nvCxnSpPr>
          <p:spPr>
            <a:xfrm>
              <a:off x="8319541" y="2473745"/>
              <a:ext cx="0" cy="4077565"/>
            </a:xfrm>
            <a:prstGeom prst="straightConnector1">
              <a:avLst/>
            </a:prstGeom>
            <a:ln w="857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EC0D0E-028F-0DF6-D2C1-0FC774732AED}"/>
              </a:ext>
            </a:extLst>
          </p:cNvPr>
          <p:cNvSpPr/>
          <p:nvPr/>
        </p:nvSpPr>
        <p:spPr>
          <a:xfrm>
            <a:off x="5866152" y="3897444"/>
            <a:ext cx="5121641" cy="2211152"/>
          </a:xfrm>
          <a:prstGeom prst="wedgeRoundRectCallout">
            <a:avLst>
              <a:gd name="adj1" fmla="val -101074"/>
              <a:gd name="adj2" fmla="val 6553"/>
              <a:gd name="adj3" fmla="val 16667"/>
            </a:avLst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84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95CB1568-6C3D-964B-76D2-82886BE70B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487" t="9937" r="33813" b="29756"/>
          <a:stretch/>
        </p:blipFill>
        <p:spPr>
          <a:xfrm>
            <a:off x="554634" y="1458882"/>
            <a:ext cx="4866468" cy="44579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755" y="1266426"/>
            <a:ext cx="4866468" cy="5134374"/>
          </a:xfrm>
          <a:ln w="25400">
            <a:noFill/>
          </a:ln>
        </p:spPr>
        <p:txBody>
          <a:bodyPr anchor="t" anchorCtr="0">
            <a:normAutofit fontScale="90000"/>
          </a:bodyPr>
          <a:lstStyle/>
          <a:p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申請内容の確認画面の一番下にある、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「この内容で申請する」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をクリックすると、手続が確定します。これで完了です。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お疲れさまでした。</a:t>
            </a:r>
            <a:br>
              <a:rPr lang="en-US" altLang="ja-JP" sz="2800" b="1" dirty="0">
                <a:latin typeface="+mn-ea"/>
                <a:ea typeface="+mn-ea"/>
              </a:rPr>
            </a:br>
            <a:br>
              <a:rPr lang="en-US" altLang="ja-JP" sz="2800" b="1" dirty="0">
                <a:latin typeface="+mn-ea"/>
                <a:ea typeface="+mn-ea"/>
              </a:rPr>
            </a:br>
            <a:r>
              <a:rPr lang="en-US" altLang="ja-JP" sz="2800" b="1" dirty="0">
                <a:latin typeface="+mn-ea"/>
                <a:ea typeface="+mn-ea"/>
              </a:rPr>
              <a:t>※</a:t>
            </a:r>
            <a:r>
              <a:rPr lang="ja-JP" altLang="en-US" sz="2800" b="1" dirty="0">
                <a:latin typeface="+mn-ea"/>
                <a:ea typeface="+mn-ea"/>
              </a:rPr>
              <a:t>不備等がある場合は、市から</a:t>
            </a:r>
            <a:br>
              <a:rPr lang="en-US" altLang="ja-JP" sz="2800" b="1" dirty="0">
                <a:latin typeface="+mn-ea"/>
                <a:ea typeface="+mn-ea"/>
              </a:rPr>
            </a:br>
            <a:r>
              <a:rPr lang="ja-JP" altLang="en-US" sz="2800" b="1" dirty="0">
                <a:latin typeface="+mn-ea"/>
                <a:ea typeface="+mn-ea"/>
              </a:rPr>
              <a:t>　連絡させていただきます。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endParaRPr kumimoji="1" lang="ja-JP" altLang="en-US" sz="28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9968461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/>
              <a:t>　５－４．手続を確定する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BE03DF-07B8-7486-E3FC-F75D30F76DAF}"/>
              </a:ext>
            </a:extLst>
          </p:cNvPr>
          <p:cNvSpPr/>
          <p:nvPr/>
        </p:nvSpPr>
        <p:spPr>
          <a:xfrm>
            <a:off x="759417" y="2531442"/>
            <a:ext cx="862361" cy="22725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850ED6-A9CC-5B61-9333-4C34BD3CF037}"/>
              </a:ext>
            </a:extLst>
          </p:cNvPr>
          <p:cNvSpPr/>
          <p:nvPr/>
        </p:nvSpPr>
        <p:spPr>
          <a:xfrm>
            <a:off x="759417" y="3346926"/>
            <a:ext cx="434715" cy="2248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4ADE2B-C1D6-D1F6-B710-5FCA5ABE4DBE}"/>
              </a:ext>
            </a:extLst>
          </p:cNvPr>
          <p:cNvSpPr/>
          <p:nvPr/>
        </p:nvSpPr>
        <p:spPr>
          <a:xfrm>
            <a:off x="759417" y="4655642"/>
            <a:ext cx="434715" cy="2248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B50EBAF-B392-B23C-4795-F14B49FEB228}"/>
              </a:ext>
            </a:extLst>
          </p:cNvPr>
          <p:cNvSpPr/>
          <p:nvPr/>
        </p:nvSpPr>
        <p:spPr>
          <a:xfrm>
            <a:off x="2001187" y="5317868"/>
            <a:ext cx="2203554" cy="4881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775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634" y="1596556"/>
            <a:ext cx="10118363" cy="4706911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r>
              <a:rPr kumimoji="1" lang="ja-JP" altLang="en-US" sz="2800" b="1" dirty="0">
                <a:latin typeface="+mn-ea"/>
                <a:ea typeface="+mn-ea"/>
              </a:rPr>
              <a:t>　</a:t>
            </a:r>
            <a:r>
              <a:rPr lang="ja-JP" altLang="en-US" sz="2800" b="1" dirty="0">
                <a:latin typeface="+mn-ea"/>
                <a:ea typeface="+mn-ea"/>
              </a:rPr>
              <a:t>　ご不明点がございましたら下記までお問合せください。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　　　　　　　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　　　　　　　野津田公園</a:t>
            </a:r>
            <a:r>
              <a:rPr lang="ja-JP" altLang="en-US" sz="2800" b="1" dirty="0">
                <a:latin typeface="+mn-ea"/>
                <a:ea typeface="+mn-ea"/>
              </a:rPr>
              <a:t>管理事務所</a:t>
            </a:r>
            <a:r>
              <a:rPr kumimoji="1" lang="ja-JP" altLang="en-US" sz="2800" b="1" dirty="0">
                <a:latin typeface="+mn-ea"/>
                <a:ea typeface="+mn-ea"/>
              </a:rPr>
              <a:t>　公益的活動担当　</a:t>
            </a:r>
            <a:br>
              <a:rPr kumimoji="1" lang="en-US" altLang="ja-JP" sz="2800" b="1" dirty="0">
                <a:latin typeface="+mn-ea"/>
                <a:ea typeface="+mn-ea"/>
              </a:rPr>
            </a:br>
            <a:r>
              <a:rPr kumimoji="1" lang="ja-JP" altLang="en-US" sz="2800" b="1" dirty="0">
                <a:latin typeface="+mn-ea"/>
                <a:ea typeface="+mn-ea"/>
              </a:rPr>
              <a:t>　　　　　　　０４２－７３５－４５１１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9968461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６</a:t>
            </a:r>
            <a:r>
              <a:rPr kumimoji="1" lang="ja-JP" altLang="en-US" sz="3200" b="1" dirty="0"/>
              <a:t>．問合せ先</a:t>
            </a:r>
            <a:r>
              <a:rPr lang="ja-JP" altLang="en-US" sz="3200" b="1" dirty="0"/>
              <a:t>について</a:t>
            </a:r>
            <a:endParaRPr kumimoji="1" lang="ja-JP" altLang="en-US" sz="3200" b="1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B0F831F-052B-8E9A-C8D0-2C0D57246517}"/>
              </a:ext>
            </a:extLst>
          </p:cNvPr>
          <p:cNvSpPr/>
          <p:nvPr/>
        </p:nvSpPr>
        <p:spPr>
          <a:xfrm>
            <a:off x="2730708" y="2458283"/>
            <a:ext cx="6970426" cy="13540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44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635" y="1196461"/>
            <a:ext cx="9833550" cy="3128065"/>
          </a:xfrm>
          <a:ln w="25400">
            <a:solidFill>
              <a:schemeClr val="tx1"/>
            </a:solidFill>
          </a:ln>
        </p:spPr>
        <p:txBody>
          <a:bodyPr anchor="ctr" anchorCtr="0">
            <a:normAutofit/>
          </a:bodyPr>
          <a:lstStyle/>
          <a:p>
            <a:r>
              <a:rPr kumimoji="1" lang="ja-JP" altLang="en-US" sz="2400" b="1" dirty="0">
                <a:latin typeface="+mn-ea"/>
                <a:ea typeface="+mn-ea"/>
              </a:rPr>
              <a:t>①　</a:t>
            </a:r>
            <a:r>
              <a:rPr lang="ja-JP" altLang="en-US" sz="2400" b="1" dirty="0">
                <a:latin typeface="+mn-ea"/>
                <a:ea typeface="+mn-ea"/>
              </a:rPr>
              <a:t>インターネットの</a:t>
            </a:r>
            <a:r>
              <a:rPr lang="en-US" altLang="ja-JP" sz="2400" b="1" dirty="0">
                <a:latin typeface="+mn-ea"/>
                <a:ea typeface="+mn-ea"/>
              </a:rPr>
              <a:t>Google</a:t>
            </a:r>
            <a:r>
              <a:rPr lang="ja-JP" altLang="en-US" sz="2400" b="1" dirty="0">
                <a:latin typeface="+mn-ea"/>
                <a:ea typeface="+mn-ea"/>
              </a:rPr>
              <a:t>や</a:t>
            </a:r>
            <a:r>
              <a:rPr lang="en-US" altLang="ja-JP" sz="2400" b="1" dirty="0">
                <a:latin typeface="+mn-ea"/>
                <a:ea typeface="+mn-ea"/>
              </a:rPr>
              <a:t>Yahoo!</a:t>
            </a:r>
            <a:r>
              <a:rPr lang="ja-JP" altLang="en-US" sz="2400" b="1" dirty="0">
                <a:latin typeface="+mn-ea"/>
                <a:ea typeface="+mn-ea"/>
              </a:rPr>
              <a:t>等の検索サイトで</a:t>
            </a:r>
            <a:br>
              <a:rPr kumimoji="1"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</a:t>
            </a:r>
            <a:r>
              <a:rPr kumimoji="1" lang="ja-JP" altLang="en-US" sz="2400" b="1" dirty="0">
                <a:latin typeface="+mn-ea"/>
                <a:ea typeface="+mn-ea"/>
              </a:rPr>
              <a:t>検索ボックスに、「野津田公園　公式</a:t>
            </a:r>
            <a:r>
              <a:rPr lang="ja-JP" altLang="en-US" sz="2400" b="1" dirty="0">
                <a:latin typeface="+mn-ea"/>
                <a:ea typeface="+mn-ea"/>
              </a:rPr>
              <a:t>」</a:t>
            </a:r>
            <a:r>
              <a:rPr kumimoji="1" lang="ja-JP" altLang="en-US" sz="2400" b="1" dirty="0">
                <a:latin typeface="+mn-ea"/>
                <a:ea typeface="+mn-ea"/>
              </a:rPr>
              <a:t>と入力し検索</a:t>
            </a:r>
            <a:br>
              <a:rPr kumimoji="1" lang="en-US" altLang="ja-JP" sz="2400" b="1" dirty="0">
                <a:latin typeface="+mn-ea"/>
                <a:ea typeface="+mn-ea"/>
              </a:rPr>
            </a:br>
            <a:r>
              <a:rPr kumimoji="1" lang="ja-JP" altLang="en-US" sz="2400" b="1" dirty="0">
                <a:latin typeface="+mn-ea"/>
                <a:ea typeface="+mn-ea"/>
              </a:rPr>
              <a:t>②</a:t>
            </a:r>
            <a:r>
              <a:rPr lang="ja-JP" altLang="en-US" sz="2400" b="1" dirty="0">
                <a:latin typeface="+mn-ea"/>
                <a:ea typeface="+mn-ea"/>
              </a:rPr>
              <a:t>　</a:t>
            </a:r>
            <a:r>
              <a:rPr kumimoji="1" lang="ja-JP" altLang="en-US" sz="2400" b="1" dirty="0">
                <a:latin typeface="+mn-ea"/>
                <a:ea typeface="+mn-ea"/>
              </a:rPr>
              <a:t>検索結果一覧</a:t>
            </a:r>
            <a:r>
              <a:rPr lang="ja-JP" altLang="en-US" sz="2400" b="1" dirty="0">
                <a:latin typeface="+mn-ea"/>
                <a:ea typeface="+mn-ea"/>
              </a:rPr>
              <a:t>に表示される</a:t>
            </a:r>
            <a:r>
              <a:rPr kumimoji="1" lang="ja-JP" altLang="en-US" sz="2400" b="1" dirty="0">
                <a:latin typeface="+mn-ea"/>
                <a:ea typeface="+mn-ea"/>
              </a:rPr>
              <a:t>、</a:t>
            </a:r>
            <a:r>
              <a:rPr lang="ja-JP" altLang="en-US" sz="2400" b="1" dirty="0">
                <a:latin typeface="+mn-ea"/>
                <a:ea typeface="+mn-ea"/>
              </a:rPr>
              <a:t>「町田市立野津田公園公式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ホームページ」をクリックする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③　ページの一番左下のメニューにある「公益的活動オンライン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申請」をクリック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④　ページ下部にある「公益的活動団体の登録・変更・廃止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（外部サイト）」をクリックする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917134-9C9A-90C1-09C7-22538EE5D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635" y="3901522"/>
            <a:ext cx="11212643" cy="2021954"/>
          </a:xfrm>
        </p:spPr>
        <p:txBody>
          <a:bodyPr>
            <a:normAutofit/>
          </a:bodyPr>
          <a:lstStyle/>
          <a:p>
            <a:pPr algn="just"/>
            <a:r>
              <a:rPr lang="ja-JP" altLang="en-US" b="1" dirty="0">
                <a:solidFill>
                  <a:schemeClr val="tx1"/>
                </a:solidFill>
                <a:latin typeface="+mn-ea"/>
              </a:rPr>
              <a:t>　　　　　　　　　　　　　</a:t>
            </a: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 algn="just"/>
            <a:r>
              <a:rPr lang="ja-JP" altLang="en-US" b="1" dirty="0">
                <a:solidFill>
                  <a:schemeClr val="tx1"/>
                </a:solidFill>
                <a:latin typeface="+mn-ea"/>
              </a:rPr>
              <a:t>　　　　　　　　　　　　　もしくは</a:t>
            </a:r>
            <a:endParaRPr kumimoji="1"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5" y="164892"/>
            <a:ext cx="9833550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/>
              <a:t>　１．</a:t>
            </a:r>
            <a:r>
              <a:rPr lang="ja-JP" altLang="en-US" sz="3200" b="1" dirty="0"/>
              <a:t>申請開始ページを開く</a:t>
            </a:r>
            <a:endParaRPr kumimoji="1" lang="ja-JP" altLang="en-US" sz="3200" b="1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A8F69C1-CAF7-2439-FA76-03309197F01B}"/>
              </a:ext>
            </a:extLst>
          </p:cNvPr>
          <p:cNvSpPr txBox="1">
            <a:spLocks/>
          </p:cNvSpPr>
          <p:nvPr/>
        </p:nvSpPr>
        <p:spPr>
          <a:xfrm>
            <a:off x="554635" y="4826833"/>
            <a:ext cx="9833550" cy="1866274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500" b="1" dirty="0">
                <a:latin typeface="+mn-ea"/>
                <a:ea typeface="+mn-ea"/>
              </a:rPr>
              <a:t>　</a:t>
            </a:r>
            <a:endParaRPr lang="en-US" altLang="ja-JP" sz="2500" b="1" dirty="0">
              <a:latin typeface="+mn-ea"/>
              <a:ea typeface="+mn-ea"/>
            </a:endParaRPr>
          </a:p>
          <a:p>
            <a:r>
              <a:rPr lang="ja-JP" altLang="en-US" sz="2500" b="1" dirty="0">
                <a:latin typeface="+mn-ea"/>
                <a:ea typeface="+mn-ea"/>
              </a:rPr>
              <a:t>　スマホで</a:t>
            </a:r>
            <a:r>
              <a:rPr lang="en-US" altLang="ja-JP" sz="2500" b="1" dirty="0">
                <a:latin typeface="+mn-ea"/>
                <a:ea typeface="+mn-ea"/>
              </a:rPr>
              <a:t>QR</a:t>
            </a:r>
            <a:r>
              <a:rPr lang="ja-JP" altLang="en-US" sz="2500" b="1" dirty="0">
                <a:latin typeface="+mn-ea"/>
                <a:ea typeface="+mn-ea"/>
              </a:rPr>
              <a:t>コードリーダーアプリを開き、</a:t>
            </a:r>
            <a:endParaRPr lang="en-US" altLang="ja-JP" sz="2500" b="1" dirty="0">
              <a:latin typeface="+mn-ea"/>
              <a:ea typeface="+mn-ea"/>
            </a:endParaRPr>
          </a:p>
          <a:p>
            <a:endParaRPr lang="en-US" altLang="ja-JP" sz="2500" b="1" dirty="0">
              <a:latin typeface="+mn-ea"/>
              <a:ea typeface="+mn-ea"/>
            </a:endParaRPr>
          </a:p>
          <a:p>
            <a:r>
              <a:rPr lang="ja-JP" altLang="en-US" sz="2500" b="1" dirty="0">
                <a:latin typeface="+mn-ea"/>
                <a:ea typeface="+mn-ea"/>
              </a:rPr>
              <a:t>　右の</a:t>
            </a:r>
            <a:r>
              <a:rPr lang="en-US" altLang="ja-JP" sz="2500" b="1" dirty="0">
                <a:latin typeface="+mn-ea"/>
                <a:ea typeface="+mn-ea"/>
              </a:rPr>
              <a:t>QR</a:t>
            </a:r>
            <a:r>
              <a:rPr lang="ja-JP" altLang="en-US" sz="2500" b="1" dirty="0">
                <a:latin typeface="+mn-ea"/>
                <a:ea typeface="+mn-ea"/>
              </a:rPr>
              <a:t>コード（二次元バーコード）　　➡</a:t>
            </a:r>
            <a:endParaRPr lang="en-US" altLang="ja-JP" sz="2500" b="1" dirty="0">
              <a:latin typeface="+mn-ea"/>
              <a:ea typeface="+mn-ea"/>
            </a:endParaRPr>
          </a:p>
          <a:p>
            <a:r>
              <a:rPr lang="ja-JP" altLang="en-US" sz="2500" b="1" dirty="0">
                <a:latin typeface="+mn-ea"/>
                <a:ea typeface="+mn-ea"/>
              </a:rPr>
              <a:t>　を読み取り、表示された</a:t>
            </a:r>
            <a:r>
              <a:rPr lang="en-US" altLang="ja-JP" sz="2500" b="1" dirty="0">
                <a:latin typeface="+mn-ea"/>
                <a:ea typeface="+mn-ea"/>
              </a:rPr>
              <a:t>URL</a:t>
            </a:r>
            <a:r>
              <a:rPr lang="ja-JP" altLang="en-US" sz="2500" b="1" dirty="0">
                <a:latin typeface="+mn-ea"/>
                <a:ea typeface="+mn-ea"/>
              </a:rPr>
              <a:t>をクリック</a:t>
            </a:r>
          </a:p>
        </p:txBody>
      </p:sp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EA83ED00-8FF9-6D37-5BDB-341F15FF8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959" y="5003328"/>
            <a:ext cx="1513284" cy="151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3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917134-9C9A-90C1-09C7-22538EE5D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1094" y="1710596"/>
            <a:ext cx="6240905" cy="2636551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準備ができましたら、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  <a:p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「ログインして申請に進む」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を選択してください。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9908499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２</a:t>
            </a:r>
            <a:r>
              <a:rPr kumimoji="1" lang="ja-JP" altLang="en-US" sz="3200" b="1" dirty="0"/>
              <a:t>．「ログインして申請する」を選択（市推奨）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6A3A62F-71D9-E8F1-D718-E52B7E21E6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71" t="21600" r="30041" b="4688"/>
          <a:stretch/>
        </p:blipFill>
        <p:spPr>
          <a:xfrm>
            <a:off x="754505" y="1364106"/>
            <a:ext cx="5021705" cy="47368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DA0D6AB-013D-E4F6-BAAD-98B19365869A}"/>
              </a:ext>
            </a:extLst>
          </p:cNvPr>
          <p:cNvSpPr/>
          <p:nvPr/>
        </p:nvSpPr>
        <p:spPr>
          <a:xfrm>
            <a:off x="2204802" y="4594535"/>
            <a:ext cx="2121110" cy="6014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3A5DC1F7-5459-16DB-1D05-B76A0CBEF965}"/>
              </a:ext>
            </a:extLst>
          </p:cNvPr>
          <p:cNvSpPr/>
          <p:nvPr/>
        </p:nvSpPr>
        <p:spPr>
          <a:xfrm>
            <a:off x="6715593" y="4609525"/>
            <a:ext cx="2908092" cy="1172956"/>
          </a:xfrm>
          <a:prstGeom prst="wedgeRoundRectCallout">
            <a:avLst>
              <a:gd name="adj1" fmla="val -124441"/>
              <a:gd name="adj2" fmla="val -15897"/>
              <a:gd name="adj3" fmla="val 16667"/>
            </a:avLst>
          </a:prstGeom>
          <a:ln w="508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こちらをクリックしてください。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6621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6156" y="1196462"/>
            <a:ext cx="6001063" cy="4893188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br>
              <a:rPr lang="en-US" altLang="ja-JP" sz="2400" dirty="0"/>
            </a:br>
            <a:r>
              <a:rPr lang="ja-JP" altLang="en-US" sz="2400" b="1" dirty="0">
                <a:latin typeface="+mn-ea"/>
                <a:ea typeface="+mn-ea"/>
              </a:rPr>
              <a:t>〇アカウント登録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r>
              <a:rPr lang="en-US" altLang="ja-JP" sz="2400" b="1" dirty="0" err="1">
                <a:latin typeface="+mn-ea"/>
                <a:ea typeface="+mn-ea"/>
              </a:rPr>
              <a:t>Graffer</a:t>
            </a:r>
            <a:r>
              <a:rPr lang="ja-JP" altLang="en-US" sz="2400" b="1" dirty="0">
                <a:latin typeface="+mn-ea"/>
                <a:ea typeface="+mn-ea"/>
              </a:rPr>
              <a:t>アカウントを新しく作成して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ください。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（➡左下の新規アカウント登録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をクリック！）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r>
              <a:rPr lang="en-US" altLang="ja-JP" sz="2400" b="1" dirty="0">
                <a:latin typeface="+mn-ea"/>
                <a:ea typeface="+mn-ea"/>
              </a:rPr>
              <a:t>※</a:t>
            </a:r>
            <a:r>
              <a:rPr lang="ja-JP" altLang="en-US" sz="2400" b="1" dirty="0">
                <a:latin typeface="+mn-ea"/>
                <a:ea typeface="+mn-ea"/>
              </a:rPr>
              <a:t>アカウントをお持ちの方は</a:t>
            </a:r>
            <a:r>
              <a:rPr lang="en-US" altLang="ja-JP" sz="2400" b="1" dirty="0" err="1">
                <a:latin typeface="+mn-ea"/>
                <a:ea typeface="+mn-ea"/>
              </a:rPr>
              <a:t>Graffer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以外の</a:t>
            </a:r>
            <a:r>
              <a:rPr lang="en-US" altLang="ja-JP" sz="2400" b="1" dirty="0">
                <a:latin typeface="+mn-ea"/>
                <a:ea typeface="+mn-ea"/>
              </a:rPr>
              <a:t>Google</a:t>
            </a:r>
            <a:r>
              <a:rPr lang="ja-JP" altLang="en-US" sz="2400" b="1" dirty="0">
                <a:latin typeface="+mn-ea"/>
                <a:ea typeface="+mn-ea"/>
              </a:rPr>
              <a:t>や</a:t>
            </a:r>
            <a:r>
              <a:rPr lang="en-US" altLang="ja-JP" sz="2400" b="1" dirty="0">
                <a:latin typeface="+mn-ea"/>
                <a:ea typeface="+mn-ea"/>
              </a:rPr>
              <a:t>LINE</a:t>
            </a:r>
            <a:r>
              <a:rPr lang="ja-JP" altLang="en-US" sz="2400" b="1" dirty="0">
                <a:latin typeface="+mn-ea"/>
                <a:ea typeface="+mn-ea"/>
              </a:rPr>
              <a:t>のアカウント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でもログインできます。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10418166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３ー１</a:t>
            </a:r>
            <a:r>
              <a:rPr kumimoji="1" lang="ja-JP" altLang="en-US" sz="3200" b="1" dirty="0"/>
              <a:t>．アカウント</a:t>
            </a:r>
            <a:r>
              <a:rPr lang="ja-JP" altLang="en-US" sz="3200" b="1" dirty="0"/>
              <a:t>を</a:t>
            </a:r>
            <a:r>
              <a:rPr kumimoji="1" lang="ja-JP" altLang="en-US" sz="3200" b="1" dirty="0"/>
              <a:t>新しく作成する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D4D5E72-0C1B-B945-3237-C814E04EF0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80" t="10139" r="34910" b="23324"/>
          <a:stretch/>
        </p:blipFill>
        <p:spPr>
          <a:xfrm>
            <a:off x="709639" y="1248035"/>
            <a:ext cx="4876694" cy="54450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A61A448-02CE-A18D-4ACE-EC37C3049830}"/>
              </a:ext>
            </a:extLst>
          </p:cNvPr>
          <p:cNvSpPr/>
          <p:nvPr/>
        </p:nvSpPr>
        <p:spPr>
          <a:xfrm>
            <a:off x="841999" y="6103671"/>
            <a:ext cx="4611974" cy="49564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2ED23F4B-87C5-CD5B-A196-20494485C80A}"/>
              </a:ext>
            </a:extLst>
          </p:cNvPr>
          <p:cNvSpPr/>
          <p:nvPr/>
        </p:nvSpPr>
        <p:spPr>
          <a:xfrm>
            <a:off x="6395802" y="5014892"/>
            <a:ext cx="3182912" cy="1031570"/>
          </a:xfrm>
          <a:prstGeom prst="wedgeRoundRectCallout">
            <a:avLst>
              <a:gd name="adj1" fmla="val -76815"/>
              <a:gd name="adj2" fmla="val 64130"/>
              <a:gd name="adj3" fmla="val 16667"/>
            </a:avLst>
          </a:prstGeom>
          <a:ln w="508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新規登録は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こちらをクリック</a:t>
            </a:r>
          </a:p>
        </p:txBody>
      </p:sp>
    </p:spTree>
    <p:extLst>
      <p:ext uri="{BB962C8B-B14F-4D97-AF65-F5344CB8AC3E}">
        <p14:creationId xmlns:p14="http://schemas.microsoft.com/office/powerpoint/2010/main" val="363328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548" y="1196462"/>
            <a:ext cx="6595672" cy="4893188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br>
              <a:rPr lang="en-US" altLang="ja-JP" sz="2400" dirty="0"/>
            </a:br>
            <a:r>
              <a:rPr lang="ja-JP" altLang="en-US" sz="2400" b="1" dirty="0">
                <a:latin typeface="+mn-ea"/>
                <a:ea typeface="+mn-ea"/>
              </a:rPr>
              <a:t>〇新規アカウントの情報を入力する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各項目を漏れなく入力してください。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r>
              <a:rPr lang="en-US" altLang="ja-JP" sz="2400" b="1" dirty="0">
                <a:latin typeface="+mn-ea"/>
                <a:ea typeface="+mn-ea"/>
              </a:rPr>
              <a:t>※</a:t>
            </a:r>
            <a:r>
              <a:rPr lang="ja-JP" altLang="en-US" sz="2400" b="1" dirty="0">
                <a:latin typeface="+mn-ea"/>
                <a:ea typeface="+mn-ea"/>
              </a:rPr>
              <a:t>今後も利用しますので、登録した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メールアドレスやパスワードは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必ず忘れないようにメモ等に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記録するようにしてください。</a:t>
            </a: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　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10418166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３ー２</a:t>
            </a:r>
            <a:r>
              <a:rPr kumimoji="1" lang="ja-JP" altLang="en-US" sz="3200" b="1" dirty="0"/>
              <a:t>．アカウント情報を入力する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8B31386-7C7B-04B8-F1DB-53C15C3673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303" t="10403" r="35451" b="15259"/>
          <a:stretch/>
        </p:blipFill>
        <p:spPr>
          <a:xfrm>
            <a:off x="674554" y="1109923"/>
            <a:ext cx="4437088" cy="57480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A61A448-02CE-A18D-4ACE-EC37C3049830}"/>
              </a:ext>
            </a:extLst>
          </p:cNvPr>
          <p:cNvSpPr/>
          <p:nvPr/>
        </p:nvSpPr>
        <p:spPr>
          <a:xfrm>
            <a:off x="1678893" y="6361872"/>
            <a:ext cx="2398432" cy="49564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2ED23F4B-87C5-CD5B-A196-20494485C80A}"/>
              </a:ext>
            </a:extLst>
          </p:cNvPr>
          <p:cNvSpPr/>
          <p:nvPr/>
        </p:nvSpPr>
        <p:spPr>
          <a:xfrm>
            <a:off x="5933607" y="4629968"/>
            <a:ext cx="5698760" cy="1031570"/>
          </a:xfrm>
          <a:prstGeom prst="wedgeRoundRectCallout">
            <a:avLst>
              <a:gd name="adj1" fmla="val -79783"/>
              <a:gd name="adj2" fmla="val 130975"/>
              <a:gd name="adj3" fmla="val 16667"/>
            </a:avLst>
          </a:prstGeom>
          <a:ln w="508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/>
              <a:t>同意事項をクリックしチェックを入れ、</a:t>
            </a:r>
            <a:endParaRPr kumimoji="1" lang="en-US" altLang="ja-JP" sz="2400" b="1" dirty="0"/>
          </a:p>
          <a:p>
            <a:r>
              <a:rPr lang="en-US" altLang="ja-JP" sz="2400" b="1" dirty="0" err="1"/>
              <a:t>Graffer</a:t>
            </a:r>
            <a:r>
              <a:rPr lang="ja-JP" altLang="en-US" sz="2400" b="1" dirty="0"/>
              <a:t>アカウントに登録</a:t>
            </a:r>
            <a:r>
              <a:rPr kumimoji="1" lang="ja-JP" altLang="en-US" sz="2400" b="1" dirty="0"/>
              <a:t>をクリック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8A5A0A-2376-7368-9DD1-40B0D5043DA1}"/>
              </a:ext>
            </a:extLst>
          </p:cNvPr>
          <p:cNvSpPr/>
          <p:nvPr/>
        </p:nvSpPr>
        <p:spPr>
          <a:xfrm>
            <a:off x="1051804" y="4002321"/>
            <a:ext cx="3237875" cy="1857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A7E88C8-656E-200D-2C69-30AB61917092}"/>
              </a:ext>
            </a:extLst>
          </p:cNvPr>
          <p:cNvSpPr/>
          <p:nvPr/>
        </p:nvSpPr>
        <p:spPr>
          <a:xfrm>
            <a:off x="1051804" y="3195305"/>
            <a:ext cx="3237875" cy="1857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76E4DE4-BCE8-EDD3-EECA-55BAF4040A0E}"/>
              </a:ext>
            </a:extLst>
          </p:cNvPr>
          <p:cNvSpPr/>
          <p:nvPr/>
        </p:nvSpPr>
        <p:spPr>
          <a:xfrm>
            <a:off x="1049310" y="2394531"/>
            <a:ext cx="1394087" cy="1857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090E375-ECE3-9897-1A3B-442E8EC1382C}"/>
              </a:ext>
            </a:extLst>
          </p:cNvPr>
          <p:cNvSpPr/>
          <p:nvPr/>
        </p:nvSpPr>
        <p:spPr>
          <a:xfrm>
            <a:off x="3157926" y="2394531"/>
            <a:ext cx="1394087" cy="1857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CCD77201-D2A0-5FAA-3FF9-193D3CB9C3D9}"/>
              </a:ext>
            </a:extLst>
          </p:cNvPr>
          <p:cNvSpPr/>
          <p:nvPr/>
        </p:nvSpPr>
        <p:spPr>
          <a:xfrm>
            <a:off x="765116" y="5165894"/>
            <a:ext cx="440963" cy="49564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060B7EB5-96B6-AEEA-6CE5-632EDCE2D0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2" t="29064" r="45901" b="35916"/>
          <a:stretch/>
        </p:blipFill>
        <p:spPr>
          <a:xfrm>
            <a:off x="559631" y="1372452"/>
            <a:ext cx="10418166" cy="3645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634" y="5201644"/>
            <a:ext cx="10418166" cy="1491464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r>
              <a:rPr lang="ja-JP" altLang="en-US" sz="2400" b="1" dirty="0">
                <a:latin typeface="+mn-ea"/>
                <a:ea typeface="+mn-ea"/>
              </a:rPr>
              <a:t>①登録メールアドレス宛に、仮登録通知のメールが届きます。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②下線のある</a:t>
            </a:r>
            <a:r>
              <a:rPr lang="en-US" altLang="ja-JP" sz="2400" b="1" dirty="0">
                <a:latin typeface="+mn-ea"/>
                <a:ea typeface="+mn-ea"/>
              </a:rPr>
              <a:t>URL</a:t>
            </a:r>
            <a:r>
              <a:rPr lang="ja-JP" altLang="en-US" sz="2400" b="1" dirty="0">
                <a:latin typeface="+mn-ea"/>
                <a:ea typeface="+mn-ea"/>
              </a:rPr>
              <a:t>をクリックするとアカウント本登録画面に進みます。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10418166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３ー３</a:t>
            </a:r>
            <a:r>
              <a:rPr kumimoji="1" lang="ja-JP" altLang="en-US" sz="3200" b="1" dirty="0"/>
              <a:t>．</a:t>
            </a:r>
            <a:r>
              <a:rPr lang="ja-JP" altLang="en-US" sz="3200" b="1" dirty="0"/>
              <a:t>仮登録通知メールが届く</a:t>
            </a:r>
            <a:endParaRPr kumimoji="1" lang="ja-JP" altLang="en-US" sz="3200" b="1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A61A448-02CE-A18D-4ACE-EC37C3049830}"/>
              </a:ext>
            </a:extLst>
          </p:cNvPr>
          <p:cNvSpPr/>
          <p:nvPr/>
        </p:nvSpPr>
        <p:spPr>
          <a:xfrm>
            <a:off x="557131" y="3310975"/>
            <a:ext cx="7904944" cy="49564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2ED23F4B-87C5-CD5B-A196-20494485C80A}"/>
              </a:ext>
            </a:extLst>
          </p:cNvPr>
          <p:cNvSpPr/>
          <p:nvPr/>
        </p:nvSpPr>
        <p:spPr>
          <a:xfrm>
            <a:off x="5612695" y="1310144"/>
            <a:ext cx="5698760" cy="1031570"/>
          </a:xfrm>
          <a:prstGeom prst="wedgeRoundRectCallout">
            <a:avLst>
              <a:gd name="adj1" fmla="val -23844"/>
              <a:gd name="adj2" fmla="val 136295"/>
              <a:gd name="adj3" fmla="val 16667"/>
            </a:avLst>
          </a:prstGeom>
          <a:ln w="508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/>
              <a:t>この</a:t>
            </a:r>
            <a:r>
              <a:rPr kumimoji="1" lang="en-US" altLang="ja-JP" sz="2400" b="1" dirty="0"/>
              <a:t>URL</a:t>
            </a:r>
            <a:r>
              <a:rPr kumimoji="1" lang="ja-JP" altLang="en-US" sz="2400" b="1" dirty="0"/>
              <a:t>をクリック</a:t>
            </a:r>
            <a:r>
              <a:rPr lang="ja-JP" altLang="en-US" sz="2400" b="1" dirty="0"/>
              <a:t>すると、本登録完了画面に進みます。</a:t>
            </a:r>
            <a:endParaRPr kumimoji="1" lang="en-US" altLang="ja-JP" sz="2400" b="1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8A5A0A-2376-7368-9DD1-40B0D5043DA1}"/>
              </a:ext>
            </a:extLst>
          </p:cNvPr>
          <p:cNvSpPr/>
          <p:nvPr/>
        </p:nvSpPr>
        <p:spPr>
          <a:xfrm>
            <a:off x="4616970" y="3428999"/>
            <a:ext cx="3690122" cy="2595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B3361A4-41B0-3F7D-6316-7C0D6E969870}"/>
              </a:ext>
            </a:extLst>
          </p:cNvPr>
          <p:cNvSpPr/>
          <p:nvPr/>
        </p:nvSpPr>
        <p:spPr>
          <a:xfrm>
            <a:off x="1424319" y="2135466"/>
            <a:ext cx="2992697" cy="1268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8EBF557-BD25-5548-9A58-B0ECD3C5D93C}"/>
              </a:ext>
            </a:extLst>
          </p:cNvPr>
          <p:cNvSpPr/>
          <p:nvPr/>
        </p:nvSpPr>
        <p:spPr>
          <a:xfrm>
            <a:off x="1424319" y="2433355"/>
            <a:ext cx="2992697" cy="1268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36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634" y="3910818"/>
            <a:ext cx="10418166" cy="2782290"/>
          </a:xfrm>
          <a:ln w="25400">
            <a:noFill/>
          </a:ln>
        </p:spPr>
        <p:txBody>
          <a:bodyPr anchor="ctr" anchorCtr="1">
            <a:normAutofit/>
          </a:bodyPr>
          <a:lstStyle/>
          <a:p>
            <a:r>
              <a:rPr kumimoji="1" lang="en-US" altLang="ja-JP" sz="2400" b="1" dirty="0">
                <a:latin typeface="+mn-ea"/>
                <a:ea typeface="+mn-ea"/>
              </a:rPr>
              <a:t>※</a:t>
            </a:r>
            <a:r>
              <a:rPr kumimoji="1" lang="ja-JP" altLang="en-US" sz="2400" b="1" dirty="0">
                <a:latin typeface="+mn-ea"/>
                <a:ea typeface="+mn-ea"/>
              </a:rPr>
              <a:t>この画面が表示されずに、「</a:t>
            </a:r>
            <a:r>
              <a:rPr kumimoji="1" lang="en-US" altLang="ja-JP" sz="2400" b="1" dirty="0" err="1">
                <a:latin typeface="+mn-ea"/>
                <a:ea typeface="+mn-ea"/>
              </a:rPr>
              <a:t>Graffer</a:t>
            </a:r>
            <a:r>
              <a:rPr kumimoji="1" lang="ja-JP" altLang="en-US" sz="2400" b="1" dirty="0">
                <a:latin typeface="+mn-ea"/>
                <a:ea typeface="+mn-ea"/>
              </a:rPr>
              <a:t>くらしのてつづき　自治体公式ペー</a:t>
            </a:r>
            <a:br>
              <a:rPr kumimoji="1" lang="en-US" altLang="ja-JP" sz="2400" b="1" dirty="0">
                <a:latin typeface="+mn-ea"/>
                <a:ea typeface="+mn-ea"/>
              </a:rPr>
            </a:br>
            <a:r>
              <a:rPr kumimoji="1" lang="ja-JP" altLang="en-US" sz="2400" b="1" dirty="0">
                <a:latin typeface="+mn-ea"/>
                <a:ea typeface="+mn-ea"/>
              </a:rPr>
              <a:t>　ジ」が表示されたら、</a:t>
            </a:r>
            <a:br>
              <a:rPr kumimoji="1"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お手数ですが、</a:t>
            </a:r>
            <a:r>
              <a:rPr kumimoji="1" lang="ja-JP" altLang="en-US" sz="2400" b="1" dirty="0">
                <a:latin typeface="+mn-ea"/>
                <a:ea typeface="+mn-ea"/>
              </a:rPr>
              <a:t>もう一度町田市ホームページの「地域の公園をきれいに</a:t>
            </a:r>
            <a:br>
              <a:rPr kumimoji="1" lang="en-US" altLang="ja-JP" sz="2400" b="1" dirty="0">
                <a:latin typeface="+mn-ea"/>
                <a:ea typeface="+mn-ea"/>
              </a:rPr>
            </a:br>
            <a:r>
              <a:rPr kumimoji="1" lang="ja-JP" altLang="en-US" sz="2400" b="1" dirty="0">
                <a:latin typeface="+mn-ea"/>
                <a:ea typeface="+mn-ea"/>
              </a:rPr>
              <a:t>　しませんか（公益的活動団体）」のページを検索し、「公益的活動の</a:t>
            </a:r>
            <a:br>
              <a:rPr kumimoji="1" lang="en-US" altLang="ja-JP" sz="2400" b="1" dirty="0">
                <a:latin typeface="+mn-ea"/>
                <a:ea typeface="+mn-ea"/>
              </a:rPr>
            </a:br>
            <a:r>
              <a:rPr kumimoji="1" lang="ja-JP" altLang="en-US" sz="2400" b="1" dirty="0">
                <a:latin typeface="+mn-ea"/>
                <a:ea typeface="+mn-ea"/>
              </a:rPr>
              <a:t>　報告（上半期）」のリンクからログインページに進んでください。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10418166" cy="865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３ー４</a:t>
            </a:r>
            <a:r>
              <a:rPr kumimoji="1" lang="ja-JP" altLang="en-US" sz="3200" b="1" dirty="0"/>
              <a:t>．ログイン画面に進む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44EA8EF-30C9-16CC-3A04-F0B8B61383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712" t="10251" r="48738" b="62263"/>
          <a:stretch/>
        </p:blipFill>
        <p:spPr>
          <a:xfrm>
            <a:off x="554634" y="1223891"/>
            <a:ext cx="6233461" cy="2470799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A61A448-02CE-A18D-4ACE-EC37C3049830}"/>
              </a:ext>
            </a:extLst>
          </p:cNvPr>
          <p:cNvSpPr/>
          <p:nvPr/>
        </p:nvSpPr>
        <p:spPr>
          <a:xfrm>
            <a:off x="1617785" y="3050711"/>
            <a:ext cx="3798276" cy="37828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2ED23F4B-87C5-CD5B-A196-20494485C80A}"/>
              </a:ext>
            </a:extLst>
          </p:cNvPr>
          <p:cNvSpPr/>
          <p:nvPr/>
        </p:nvSpPr>
        <p:spPr>
          <a:xfrm>
            <a:off x="6963193" y="1404860"/>
            <a:ext cx="4009607" cy="2131385"/>
          </a:xfrm>
          <a:prstGeom prst="wedgeRoundRectCallout">
            <a:avLst>
              <a:gd name="adj1" fmla="val -82351"/>
              <a:gd name="adj2" fmla="val 34122"/>
              <a:gd name="adj3" fmla="val 16667"/>
            </a:avLst>
          </a:prstGeom>
          <a:ln w="508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/>
              <a:t>アカウント本登録完了</a:t>
            </a:r>
            <a:endParaRPr lang="en-US" altLang="ja-JP" sz="2400" b="1" dirty="0"/>
          </a:p>
          <a:p>
            <a:r>
              <a:rPr lang="ja-JP" altLang="en-US" sz="2400" b="1" dirty="0"/>
              <a:t>画面が表示されたら、</a:t>
            </a:r>
            <a:endParaRPr lang="en-US" altLang="ja-JP" sz="2400" b="1" dirty="0"/>
          </a:p>
          <a:p>
            <a:endParaRPr lang="en-US" altLang="ja-JP" sz="2400" b="1" dirty="0"/>
          </a:p>
          <a:p>
            <a:r>
              <a:rPr lang="ja-JP" altLang="en-US" sz="2400" b="1" dirty="0"/>
              <a:t>こちら</a:t>
            </a:r>
            <a:r>
              <a:rPr kumimoji="1" lang="ja-JP" altLang="en-US" sz="2400" b="1" dirty="0"/>
              <a:t>をクリックして、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ログイン画面に進みます。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29096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6156" y="1248035"/>
            <a:ext cx="6001063" cy="4893188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br>
              <a:rPr lang="en-US" altLang="ja-JP" sz="2400" dirty="0"/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10418166" cy="103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４ー</a:t>
            </a:r>
            <a:r>
              <a:rPr lang="en-US" altLang="ja-JP" sz="3200" b="1" dirty="0"/>
              <a:t>1</a:t>
            </a:r>
            <a:r>
              <a:rPr kumimoji="1" lang="ja-JP" altLang="en-US" sz="3200" b="1" dirty="0"/>
              <a:t>．メールアドレスでログインを選択する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D4D5E72-0C1B-B945-3237-C814E04EF0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80" t="10139" r="34910" b="23324"/>
          <a:stretch/>
        </p:blipFill>
        <p:spPr>
          <a:xfrm>
            <a:off x="709639" y="1248035"/>
            <a:ext cx="4876694" cy="54450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A61A448-02CE-A18D-4ACE-EC37C3049830}"/>
              </a:ext>
            </a:extLst>
          </p:cNvPr>
          <p:cNvSpPr/>
          <p:nvPr/>
        </p:nvSpPr>
        <p:spPr>
          <a:xfrm>
            <a:off x="899408" y="3717561"/>
            <a:ext cx="4512041" cy="40979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8C4ECFAD-EA18-C6DA-5809-B30E692227F9}"/>
              </a:ext>
            </a:extLst>
          </p:cNvPr>
          <p:cNvSpPr/>
          <p:nvPr/>
        </p:nvSpPr>
        <p:spPr>
          <a:xfrm>
            <a:off x="6096000" y="1469036"/>
            <a:ext cx="5521377" cy="1735111"/>
          </a:xfrm>
          <a:prstGeom prst="wedgeRoundRectCallout">
            <a:avLst>
              <a:gd name="adj1" fmla="val -61014"/>
              <a:gd name="adj2" fmla="val 8496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/>
              <a:t>こちらの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「メールアドレスでログインする」をクリックしてください。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49143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A7213A7-B7F9-4F25-76E0-D787D10F9D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69" t="10404" r="31271" b="22400"/>
          <a:stretch/>
        </p:blipFill>
        <p:spPr>
          <a:xfrm>
            <a:off x="734517" y="1348047"/>
            <a:ext cx="5299644" cy="489318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12B8AB3-C865-7A1F-1AB5-379033EB4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6156" y="1248035"/>
            <a:ext cx="6001063" cy="4893188"/>
          </a:xfrm>
          <a:ln w="25400">
            <a:noFill/>
          </a:ln>
        </p:spPr>
        <p:txBody>
          <a:bodyPr anchor="t" anchorCtr="0">
            <a:normAutofit/>
          </a:bodyPr>
          <a:lstStyle/>
          <a:p>
            <a:br>
              <a:rPr lang="en-US" altLang="ja-JP" sz="2400" dirty="0"/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br>
              <a:rPr lang="en-US" altLang="ja-JP" sz="2400" b="1" dirty="0">
                <a:latin typeface="+mn-ea"/>
                <a:ea typeface="+mn-ea"/>
              </a:rPr>
            </a:br>
            <a:r>
              <a:rPr lang="ja-JP" altLang="en-US" sz="2400" b="1" dirty="0">
                <a:latin typeface="+mn-ea"/>
                <a:ea typeface="+mn-ea"/>
              </a:rPr>
              <a:t>　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027C4FB-2AC6-52E2-C8DC-A20B3A0CD0F7}"/>
              </a:ext>
            </a:extLst>
          </p:cNvPr>
          <p:cNvSpPr/>
          <p:nvPr/>
        </p:nvSpPr>
        <p:spPr>
          <a:xfrm>
            <a:off x="554634" y="164892"/>
            <a:ext cx="10418166" cy="103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/>
              <a:t>　４ー２</a:t>
            </a:r>
            <a:r>
              <a:rPr kumimoji="1" lang="ja-JP" altLang="en-US" sz="3200" b="1" dirty="0"/>
              <a:t>．メールアドレスとパスワードでログイン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A61A448-02CE-A18D-4ACE-EC37C3049830}"/>
              </a:ext>
            </a:extLst>
          </p:cNvPr>
          <p:cNvSpPr/>
          <p:nvPr/>
        </p:nvSpPr>
        <p:spPr>
          <a:xfrm>
            <a:off x="2698230" y="5246557"/>
            <a:ext cx="1315695" cy="46829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8C4ECFAD-EA18-C6DA-5809-B30E692227F9}"/>
              </a:ext>
            </a:extLst>
          </p:cNvPr>
          <p:cNvSpPr/>
          <p:nvPr/>
        </p:nvSpPr>
        <p:spPr>
          <a:xfrm>
            <a:off x="6095998" y="1811935"/>
            <a:ext cx="5521377" cy="1735111"/>
          </a:xfrm>
          <a:prstGeom prst="wedgeRoundRectCallout">
            <a:avLst>
              <a:gd name="adj1" fmla="val -89250"/>
              <a:gd name="adj2" fmla="val 10569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/>
              <a:t>こちらに</a:t>
            </a:r>
            <a:endParaRPr kumimoji="1" lang="en-US" altLang="ja-JP" sz="2400" b="1" dirty="0"/>
          </a:p>
          <a:p>
            <a:r>
              <a:rPr lang="ja-JP" altLang="en-US" sz="2400" b="1" dirty="0"/>
              <a:t>登録時に使用したメールアドレスと</a:t>
            </a:r>
            <a:endParaRPr lang="en-US" altLang="ja-JP" sz="2400" b="1" dirty="0"/>
          </a:p>
          <a:p>
            <a:r>
              <a:rPr kumimoji="1" lang="ja-JP" altLang="en-US" sz="2400" b="1" dirty="0"/>
              <a:t>パスワードを入力してください。</a:t>
            </a:r>
            <a:endParaRPr kumimoji="1" lang="en-US" altLang="ja-JP" sz="2400" b="1" dirty="0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676DEDCF-8E6C-1192-CA9D-4EA0C35C8E1A}"/>
              </a:ext>
            </a:extLst>
          </p:cNvPr>
          <p:cNvSpPr/>
          <p:nvPr/>
        </p:nvSpPr>
        <p:spPr>
          <a:xfrm>
            <a:off x="6095997" y="1454046"/>
            <a:ext cx="5521377" cy="2093000"/>
          </a:xfrm>
          <a:prstGeom prst="wedgeRoundRectCallout">
            <a:avLst>
              <a:gd name="adj1" fmla="val -89520"/>
              <a:gd name="adj2" fmla="val 4968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/>
              <a:t>アカウント登録時に入力した</a:t>
            </a:r>
            <a:endParaRPr lang="en-US" altLang="ja-JP" sz="2400" b="1" dirty="0"/>
          </a:p>
          <a:p>
            <a:r>
              <a:rPr lang="ja-JP" altLang="en-US" sz="2400" b="1" dirty="0"/>
              <a:t>①メールアドレス</a:t>
            </a:r>
            <a:endParaRPr lang="en-US" altLang="ja-JP" sz="2400" b="1" dirty="0"/>
          </a:p>
          <a:p>
            <a:r>
              <a:rPr lang="ja-JP" altLang="en-US" sz="2400" b="1" dirty="0"/>
              <a:t>②</a:t>
            </a:r>
            <a:r>
              <a:rPr kumimoji="1" lang="ja-JP" altLang="en-US" sz="2400" b="1" dirty="0"/>
              <a:t>パスワード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をそれぞれ入力してください。</a:t>
            </a:r>
            <a:endParaRPr kumimoji="1" lang="en-US" altLang="ja-JP" sz="2400" b="1" dirty="0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1DC330EB-4480-E967-8060-E4870F8FDD4C}"/>
              </a:ext>
            </a:extLst>
          </p:cNvPr>
          <p:cNvSpPr/>
          <p:nvPr/>
        </p:nvSpPr>
        <p:spPr>
          <a:xfrm>
            <a:off x="6095997" y="4776165"/>
            <a:ext cx="4337158" cy="704538"/>
          </a:xfrm>
          <a:prstGeom prst="wedgeRoundRectCallout">
            <a:avLst>
              <a:gd name="adj1" fmla="val -94704"/>
              <a:gd name="adj2" fmla="val 4543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/>
              <a:t>入力後、ログインをクリック</a:t>
            </a:r>
            <a:endParaRPr lang="en-US" altLang="ja-JP" sz="2400" b="1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018B627-EBA9-52C8-15CE-24BACA32BDF2}"/>
              </a:ext>
            </a:extLst>
          </p:cNvPr>
          <p:cNvSpPr/>
          <p:nvPr/>
        </p:nvSpPr>
        <p:spPr>
          <a:xfrm>
            <a:off x="1169233" y="3429001"/>
            <a:ext cx="2698229" cy="2735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27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888</Words>
  <Application>Microsoft Office PowerPoint</Application>
  <PresentationFormat>ワイド画面</PresentationFormat>
  <Paragraphs>64</Paragraphs>
  <Slides>14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游ゴシック</vt:lpstr>
      <vt:lpstr>游ゴシック Light</vt:lpstr>
      <vt:lpstr>Arial</vt:lpstr>
      <vt:lpstr>Office テーマ</vt:lpstr>
      <vt:lpstr>②パソコンまたはスマートフォンをお手元にご用意ください。</vt:lpstr>
      <vt:lpstr>①　インターネットのGoogleやYahoo!等の検索サイトで 　　検索ボックスに、「野津田公園　公式」と入力し検索 ②　検索結果一覧に表示される、「町田市立野津田公園公式 　　ホームページ」をクリックする ③　ページの一番左下のメニューにある「公益的活動オンライン 　　申請」をクリック ④　ページ下部にある「公益的活動団体の登録・変更・廃止 　（外部サイト）」をクリックする</vt:lpstr>
      <vt:lpstr>PowerPoint プレゼンテーション</vt:lpstr>
      <vt:lpstr> 〇アカウント登録  　Grafferアカウントを新しく作成して 　ください。 （➡左下の新規アカウント登録 　　をクリック！）  　※アカウントをお持ちの方はGraffer 　　以外のGoogleやLINEのアカウント 　　でもログインできます。</vt:lpstr>
      <vt:lpstr> 〇新規アカウントの情報を入力する  　各項目を漏れなく入力してください。  　※今後も利用しますので、登録した 　　メールアドレスやパスワードは 　　必ず忘れないようにメモ等に 　　記録するようにしてください。 　　</vt:lpstr>
      <vt:lpstr>①登録メールアドレス宛に、仮登録通知のメールが届きます。  ②下線のあるURLをクリックするとアカウント本登録画面に進みます。</vt:lpstr>
      <vt:lpstr>※この画面が表示されずに、「Grafferくらしのてつづき　自治体公式ペー 　ジ」が表示されたら、  　お手数ですが、もう一度町田市ホームページの「地域の公園をきれいに 　しませんか（公益的活動団体）」のページを検索し、「公益的活動の 　報告（上半期）」のリンクからログインページに進んでください。</vt:lpstr>
      <vt:lpstr>   　     　</vt:lpstr>
      <vt:lpstr>   　     　</vt:lpstr>
      <vt:lpstr>ログイン後、左のページが表示 されたら、  「利用規約に同意する」の左の□をチェックを入れてから、  画面下部の「申請に進む」をクリック して先に進んでください。</vt:lpstr>
      <vt:lpstr>表示される案内に従い、 各項目について入力してください。  入力を終えたら、 「一時保存して、次へ進む」をクリックしてください。  ※郵便番号や電話番号は ハイフンなしで入力してください。</vt:lpstr>
      <vt:lpstr>〇入力内容の確認  最後に、ご自身で入力した 申請内容に誤りや漏れがないか確認してください。   ※画面は下にスクロールすると続きの部分が表示されますので、全ての入力内容をご確認ください。</vt:lpstr>
      <vt:lpstr> 申請内容の確認画面の一番下にある、  「この内容で申請する」  をクリックすると、手続が確定します。これで完了です。  お疲れさまでした。  ※不備等がある場合は、市から 　連絡させていただきます。     </vt:lpstr>
      <vt:lpstr>　　ご不明点がございましたら下記までお問合せください。  　　　　　　　 　　　　　　　野津田公園管理事務所　公益的活動担当　 　　　　　　　０４２－７３５－４５１１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パソコンまたはスマートフォンをお手元にご用意ください。</dc:title>
  <dc:creator>藤川 雄一(都市づくり部公園緑地課公園管理係)</dc:creator>
  <cp:lastModifiedBy>藤川 雄一(都市づくり部公園緑地課公園管理係)</cp:lastModifiedBy>
  <cp:revision>257</cp:revision>
  <cp:lastPrinted>2023-05-17T03:56:43Z</cp:lastPrinted>
  <dcterms:created xsi:type="dcterms:W3CDTF">2023-05-12T09:42:36Z</dcterms:created>
  <dcterms:modified xsi:type="dcterms:W3CDTF">2024-06-05T01:00:56Z</dcterms:modified>
</cp:coreProperties>
</file>