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3" r:id="rId4"/>
    <p:sldId id="258" r:id="rId5"/>
    <p:sldId id="269" r:id="rId6"/>
    <p:sldId id="268" r:id="rId7"/>
    <p:sldId id="260" r:id="rId8"/>
    <p:sldId id="270" r:id="rId9"/>
    <p:sldId id="261" r:id="rId10"/>
    <p:sldId id="272" r:id="rId11"/>
    <p:sldId id="273" r:id="rId12"/>
    <p:sldId id="271" r:id="rId13"/>
    <p:sldId id="275" r:id="rId14"/>
    <p:sldId id="274" r:id="rId15"/>
    <p:sldId id="265" r:id="rId16"/>
    <p:sldId id="262" r:id="rId1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303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07BA80B-87AC-4297-15A7-C6897B57AE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788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dirty="0"/>
              <a:t>２０２３年度　オンライン登録マニュアル</a:t>
            </a:r>
            <a:endParaRPr kumimoji="1" lang="en-US" altLang="ja-JP" dirty="0"/>
          </a:p>
          <a:p>
            <a:r>
              <a:rPr kumimoji="1" lang="ja-JP" altLang="en-US" dirty="0"/>
              <a:t>　　　（町田市公園緑地課公益的活動）</a:t>
            </a:r>
            <a:endParaRPr kumimoji="1" lang="ja-JP" altLang="en-US" sz="11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4713D5-FD3E-6FF4-F542-81E4696EF8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66A003-23A6-F3CD-60B9-8CE7A6B333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35E423-1AF8-18D1-3F6F-12954AAA1B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6283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CAB8-0533-4436-A2D1-5634153477C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3874A-04B4-48AF-A6A7-F19CCD039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186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26B284-1FA3-B4DD-DC65-ACE5BFDD0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052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303C2D-A610-9B9D-8A11-C1FCF558E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84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B7C57D-5B96-EF6E-82C9-53AD3665D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89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414859-E723-5AB8-0084-29F002FF6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717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8C1252-C03A-53B5-B1C7-875897953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975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AB4ECF-844C-446E-BC3B-8850211A7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805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2AE52B-4F16-76DF-9381-AE5BAFABF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51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AEE814-1E47-9283-EA48-EFFF24E4F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4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EB5F4B-ACB8-5022-BBC5-25B44BFDC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00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12F7B3-D016-91B2-2ED4-F965879F4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6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60E903-DB69-8244-3657-56A8CAE17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82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525A92-466E-169E-96AB-2E15E856F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42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E385E1-11EC-C478-E8C4-E10C5D7E0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72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5C618C-D193-87CE-E1ED-C9B044A09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878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2D6E92-CE3B-E116-4C00-00E1AA267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874A-04B4-48AF-A6A7-F19CCD039D6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39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9AD061-8DDB-144A-CE25-F302C37A3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F00C0A-4C59-8F8F-C297-E4A90C907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749E1F-9E67-834D-FC26-66575CA4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C10C-DE85-4F80-BC92-EDF2A32F9438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1863EA-E1EF-D737-7C3F-1F33F678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1AD493-66CF-D4C6-BE70-D02FA2C4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31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6AACB-969D-982D-0D9E-816FF2D2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540CD0C-463E-90C1-9297-9ADB7548C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9DA002-50B4-F1EF-533B-3B6A0BF8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A168-6898-4719-80F0-21ACD814545B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42F6EE-089A-1D54-492B-85C213F9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44233B-94EC-0AEE-694B-113826CE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74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EDBC2B9-E3B8-CFA4-25A6-B618041AE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9FD271-164C-024A-404C-F7D9A5D6F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879CD7-F9D0-9EC3-E5DD-C552CD82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110-0BA7-4690-ACF7-77A7EA2969E8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9121D4-F675-C2C3-70D7-76A6CC26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BC843C-387F-DBC2-33E9-CA27E3E8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85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24F81C-AF0D-2217-2816-F9B4267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CA1ACD-B30A-3A28-E4D6-F76C54B1B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C94415-2787-C29C-92FF-31395D6F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C2D-5112-49E3-A987-F3603835A0F7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1756A1-C8A9-4C5E-FA2D-71BDB185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575BA2-6535-BFFE-408D-FF8DAD9E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80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F39F9-0905-DABB-2287-B578AEE2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DAE07F-0C45-D98F-0FAE-0267E23BD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3FF49A-F797-089F-0BFC-B339B1EF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4A5-765C-426F-9E6C-6E5DA77C5097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47A337-B6C0-BC69-47F9-52D7CFDA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9848FC-83AF-A2A0-6D0D-BA6E6CFF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0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706869-B49E-6E33-BE5F-3EE982EC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5D4A79-1164-745C-49F7-46FD51CA5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2B24DD-E233-C81A-3B0C-BEEA6F643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02954E-F3CD-34A8-15B5-BCEF1B2C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0D7F-A417-474B-81B4-B2724F2B4E51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DBC0F3-54CF-6BBD-77DB-9B293571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78FD4A-F929-FB03-A0CC-D0AFF8D4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75002-711C-3B0A-2CFE-3C8454C3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41C418-8765-B36A-B451-963402980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1D6640-5BEA-5A92-8CB7-0B4E2C74B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2A05E0-D6AC-5B9E-9321-27D03C633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DC6F00-59E8-8CE7-6B50-056669416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593B06C-4B20-8092-2D25-A56577E4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EBFC-D36A-4200-8452-F6138536D541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7391C6-3B71-C997-25CF-EE04F76D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21CFD30-66CC-E933-FE16-61971759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75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2B628D-C81F-8293-C22B-E1FEA1819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25AA55-53F0-E86B-C2CD-67EF24D2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06F4-A008-4A44-B01C-D7252B95B2D6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047277F-DE61-A8DF-F6D0-E346B6E6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A805C6-AF16-18D0-4B26-04ED039F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8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CFEA3AA-2BF8-FD6B-6E4C-84E60C9A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81-BB5A-4CE9-A3B0-2816F150CF59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4913615-F3AF-25B9-E4C4-D58784E9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5EF5E9-00B0-E0FE-07BA-D55EE127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59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F008CC-17FD-E33F-EE56-5B970CB6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E27332-A9F8-8872-AAEF-EBD28842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C71C9C-F920-8CCB-DE75-E99FAC6B2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FB1321-1E6D-013A-6085-C85EDB7E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F908-6E93-40C6-8776-8B27304481AA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50D793-A810-3425-8F93-65815948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EA6A28-39ED-340C-8993-C0AEA1F3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98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D8EF67-5F1C-6A44-558A-FE90199C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6CC83C-4466-6B7B-8AAF-26E410614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C68952-45C0-1689-95EE-5DAE40E1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82856C-4A16-0AE1-07E1-0DAAC9C5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9F6B-1241-42F8-B627-291486DC5346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B37625-BCC8-FB67-7998-9A364A55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BF3684-9678-C9A8-711F-AAAA48F1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91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16690E-EA83-5CFF-D46A-D537B8EF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043D2E-9F0F-EE5C-90A0-9BB2A3D81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9891D6-E82F-2973-039C-A19EB6002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49CEE-561D-404B-A4D2-CC79990DF516}" type="datetime1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B20C2E-ACB6-CC88-D954-3A83A8905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6B8518-7FFD-8DA3-417B-2C6D3EA84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9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0DAD-C6CD-A4F4-9561-497BB4DAA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06" y="2541806"/>
            <a:ext cx="10338216" cy="67682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+mn-ea"/>
                <a:ea typeface="+mn-ea"/>
              </a:rPr>
              <a:t>②</a:t>
            </a:r>
            <a:r>
              <a:rPr kumimoji="1" lang="ja-JP" altLang="en-US" sz="2800" b="1" dirty="0">
                <a:latin typeface="+mn-ea"/>
                <a:ea typeface="+mn-ea"/>
              </a:rPr>
              <a:t>パソコンまたはスマートフォンをお手元にご用意ください。</a:t>
            </a:r>
          </a:p>
        </p:txBody>
      </p:sp>
      <p:pic>
        <p:nvPicPr>
          <p:cNvPr id="8" name="図 7" descr="おもちゃ, 人形, レゴ, 時計 が含まれている画像&#10;&#10;自動的に生成された説明">
            <a:extLst>
              <a:ext uri="{FF2B5EF4-FFF2-40B4-BE49-F238E27FC236}">
                <a16:creationId xmlns:a16="http://schemas.microsoft.com/office/drawing/2014/main" id="{C01193F1-DD2B-9628-D490-B7ECFB8ED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91" y="3363869"/>
            <a:ext cx="3240686" cy="3240686"/>
          </a:xfrm>
          <a:prstGeom prst="rect">
            <a:avLst/>
          </a:prstGeom>
        </p:spPr>
      </p:pic>
      <p:pic>
        <p:nvPicPr>
          <p:cNvPr id="12" name="図 11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D0D355B1-201F-B640-487F-080E0C5D0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4" y="3650145"/>
            <a:ext cx="2541146" cy="2541146"/>
          </a:xfrm>
          <a:prstGeom prst="rect">
            <a:avLst/>
          </a:prstGeom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5490DD95-EF35-8863-2A82-865620B20B4D}"/>
              </a:ext>
            </a:extLst>
          </p:cNvPr>
          <p:cNvSpPr/>
          <p:nvPr/>
        </p:nvSpPr>
        <p:spPr>
          <a:xfrm>
            <a:off x="7664970" y="3629965"/>
            <a:ext cx="4302177" cy="2218544"/>
          </a:xfrm>
          <a:prstGeom prst="wedgeRoundRectCallout">
            <a:avLst>
              <a:gd name="adj1" fmla="val -55677"/>
              <a:gd name="adj2" fmla="val 145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+mn-ea"/>
              </a:rPr>
              <a:t>インターネットに接続できる環境で操作するようにしてください。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110D1B7-ACA9-3D37-E681-CA53AD773541}"/>
              </a:ext>
            </a:extLst>
          </p:cNvPr>
          <p:cNvSpPr txBox="1">
            <a:spLocks/>
          </p:cNvSpPr>
          <p:nvPr/>
        </p:nvSpPr>
        <p:spPr>
          <a:xfrm>
            <a:off x="619589" y="1769511"/>
            <a:ext cx="7876239" cy="676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latin typeface="+mn-ea"/>
                <a:ea typeface="+mn-ea"/>
              </a:rPr>
              <a:t> ①メールアドレスが手続に必要になります。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46030DB-C503-91D7-94DB-E381B44F893A}"/>
              </a:ext>
            </a:extLst>
          </p:cNvPr>
          <p:cNvSpPr/>
          <p:nvPr/>
        </p:nvSpPr>
        <p:spPr>
          <a:xfrm>
            <a:off x="597106" y="164892"/>
            <a:ext cx="11265110" cy="11763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【</a:t>
            </a:r>
            <a:r>
              <a:rPr kumimoji="1" lang="en-US" altLang="ja-JP" sz="2800" dirty="0" err="1"/>
              <a:t>Graffer</a:t>
            </a:r>
            <a:r>
              <a:rPr kumimoji="1" lang="ja-JP" altLang="en-US" sz="2800" dirty="0"/>
              <a:t>アカウント</a:t>
            </a:r>
            <a:r>
              <a:rPr kumimoji="1" lang="ja-JP" altLang="en-US" sz="2800" b="1" dirty="0"/>
              <a:t>作成済の方</a:t>
            </a:r>
            <a:r>
              <a:rPr kumimoji="1" lang="ja-JP" altLang="en-US" sz="2800" dirty="0"/>
              <a:t>用</a:t>
            </a:r>
            <a:r>
              <a:rPr kumimoji="1" lang="en-US" altLang="ja-JP" sz="2800" dirty="0"/>
              <a:t>】</a:t>
            </a:r>
          </a:p>
          <a:p>
            <a:pPr algn="ctr"/>
            <a:r>
              <a:rPr kumimoji="1" lang="ja-JP" altLang="en-US" sz="2800" dirty="0"/>
              <a:t>オンライン</a:t>
            </a:r>
            <a:r>
              <a:rPr lang="ja-JP" altLang="en-US" sz="2800" b="1" dirty="0"/>
              <a:t>報告</a:t>
            </a:r>
            <a:r>
              <a:rPr kumimoji="1" lang="ja-JP" altLang="en-US" sz="2800" dirty="0"/>
              <a:t>マニュアル</a:t>
            </a:r>
            <a:endParaRPr kumimoji="1" lang="en-US" altLang="ja-JP" sz="2800" dirty="0"/>
          </a:p>
          <a:p>
            <a:pPr algn="ctr"/>
            <a:r>
              <a:rPr lang="ja-JP" altLang="en-US" sz="2800" dirty="0"/>
              <a:t>（スポーツの森グループ公益的活動団体）</a:t>
            </a:r>
            <a:endParaRPr kumimoji="1" lang="ja-JP" altLang="en-US" sz="28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8FF4D3C-270A-F401-425F-04F56948FCFD}"/>
              </a:ext>
            </a:extLst>
          </p:cNvPr>
          <p:cNvSpPr/>
          <p:nvPr/>
        </p:nvSpPr>
        <p:spPr>
          <a:xfrm>
            <a:off x="2486961" y="3477724"/>
            <a:ext cx="2984449" cy="616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+mn-ea"/>
              </a:rPr>
              <a:t>ご準備ください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97D93D-C0E6-D268-A37E-24FBA9EE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06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BC52D44-B820-EB62-4AF8-965294F2B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53" t="10170" r="32623" b="4861"/>
          <a:stretch/>
        </p:blipFill>
        <p:spPr>
          <a:xfrm>
            <a:off x="554634" y="1232840"/>
            <a:ext cx="4392118" cy="5460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５－４．次月以降の活動回数を入力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0EC0D0E-028F-0DF6-D2C1-0FC774732AED}"/>
              </a:ext>
            </a:extLst>
          </p:cNvPr>
          <p:cNvSpPr/>
          <p:nvPr/>
        </p:nvSpPr>
        <p:spPr>
          <a:xfrm>
            <a:off x="6300867" y="4463225"/>
            <a:ext cx="5121641" cy="1727716"/>
          </a:xfrm>
          <a:prstGeom prst="wedgeRoundRectCallout">
            <a:avLst>
              <a:gd name="adj1" fmla="val -78830"/>
              <a:gd name="adj2" fmla="val 49825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それ以降の月の報告も、「追加する」をクリックすると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入力欄が表示されます。</a:t>
            </a:r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3B691C7-ED47-C35C-F47F-1D3DBF4B9F59}"/>
              </a:ext>
            </a:extLst>
          </p:cNvPr>
          <p:cNvSpPr/>
          <p:nvPr/>
        </p:nvSpPr>
        <p:spPr>
          <a:xfrm>
            <a:off x="930023" y="4781861"/>
            <a:ext cx="3649469" cy="4497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A6C61B3-7BB6-3679-E28C-F16F3B1413B4}"/>
              </a:ext>
            </a:extLst>
          </p:cNvPr>
          <p:cNvSpPr/>
          <p:nvPr/>
        </p:nvSpPr>
        <p:spPr>
          <a:xfrm>
            <a:off x="921893" y="5625160"/>
            <a:ext cx="3657599" cy="3371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3566B82-B5F3-1B39-0E66-2ABF76A44639}"/>
              </a:ext>
            </a:extLst>
          </p:cNvPr>
          <p:cNvSpPr/>
          <p:nvPr/>
        </p:nvSpPr>
        <p:spPr>
          <a:xfrm>
            <a:off x="5924247" y="1232840"/>
            <a:ext cx="5121641" cy="1727716"/>
          </a:xfrm>
          <a:prstGeom prst="wedgeRoundRectCallout">
            <a:avLst>
              <a:gd name="adj1" fmla="val -75610"/>
              <a:gd name="adj2" fmla="val 196432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次月以降で活動実績のある月をプルダウンから選択し、その下の欄に活動回数を入力してください。</a:t>
            </a:r>
            <a:endParaRPr kumimoji="1"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409FAFD-9864-272C-AB4B-9F10BEBE5674}"/>
              </a:ext>
            </a:extLst>
          </p:cNvPr>
          <p:cNvSpPr/>
          <p:nvPr/>
        </p:nvSpPr>
        <p:spPr>
          <a:xfrm>
            <a:off x="5924248" y="1232840"/>
            <a:ext cx="5121641" cy="1727716"/>
          </a:xfrm>
          <a:prstGeom prst="wedgeRoundRectCallout">
            <a:avLst>
              <a:gd name="adj1" fmla="val -79415"/>
              <a:gd name="adj2" fmla="val 151315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次月以降で活動実績のある月をプルダウンから選択し、その下の欄に活動回数を入力してください。</a:t>
            </a:r>
            <a:endParaRPr kumimoji="1"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F9F4514-A1C1-A9AC-EF79-67BEBEC0689D}"/>
              </a:ext>
            </a:extLst>
          </p:cNvPr>
          <p:cNvSpPr/>
          <p:nvPr/>
        </p:nvSpPr>
        <p:spPr>
          <a:xfrm>
            <a:off x="921892" y="6082311"/>
            <a:ext cx="3657599" cy="3371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5AD0760-416B-B8A7-C166-7F5F0871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69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772BF25-6B28-0D9F-FD04-19F4092CE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97" t="12768" r="34590"/>
          <a:stretch/>
        </p:blipFill>
        <p:spPr>
          <a:xfrm>
            <a:off x="554634" y="1232840"/>
            <a:ext cx="3770030" cy="5381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５－５．１か所目の入力完了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409FAFD-9864-272C-AB4B-9F10BEBE5674}"/>
              </a:ext>
            </a:extLst>
          </p:cNvPr>
          <p:cNvSpPr/>
          <p:nvPr/>
        </p:nvSpPr>
        <p:spPr>
          <a:xfrm>
            <a:off x="4766872" y="2098423"/>
            <a:ext cx="6039175" cy="2113813"/>
          </a:xfrm>
          <a:prstGeom prst="wedgeRoundRectCallout">
            <a:avLst>
              <a:gd name="adj1" fmla="val -74804"/>
              <a:gd name="adj2" fmla="val 137948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各月の活動回数の入力が終わりましたら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「一時保存して、次へ進む」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をクリックしてください。</a:t>
            </a:r>
            <a:endParaRPr kumimoji="1"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F9F4514-A1C1-A9AC-EF79-67BEBEC0689D}"/>
              </a:ext>
            </a:extLst>
          </p:cNvPr>
          <p:cNvSpPr/>
          <p:nvPr/>
        </p:nvSpPr>
        <p:spPr>
          <a:xfrm>
            <a:off x="1588957" y="6190942"/>
            <a:ext cx="1693890" cy="2698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011824C-C7EB-BA01-3FAE-EFCA643C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5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５－６．２か所目以降の入力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2CD3136-AB39-6786-F084-55D846455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5" t="9937" r="31886" b="4222"/>
          <a:stretch/>
        </p:blipFill>
        <p:spPr>
          <a:xfrm>
            <a:off x="554634" y="1176727"/>
            <a:ext cx="4467069" cy="55163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7B4677B0-EF4E-0D19-6774-8A7AC9BD29CD}"/>
              </a:ext>
            </a:extLst>
          </p:cNvPr>
          <p:cNvSpPr/>
          <p:nvPr/>
        </p:nvSpPr>
        <p:spPr>
          <a:xfrm>
            <a:off x="5754678" y="2887251"/>
            <a:ext cx="5195956" cy="1790300"/>
          </a:xfrm>
          <a:prstGeom prst="wedgeRoundRectCallout">
            <a:avLst>
              <a:gd name="adj1" fmla="val -96316"/>
              <a:gd name="adj2" fmla="val 92208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２か所目までの入力完了後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３か所目以降を入力する場合は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「一時保存して、次へ進む」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をクリックしてください。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38A71BE9-34E4-4722-2D03-B8A453FEB812}"/>
              </a:ext>
            </a:extLst>
          </p:cNvPr>
          <p:cNvSpPr/>
          <p:nvPr/>
        </p:nvSpPr>
        <p:spPr>
          <a:xfrm>
            <a:off x="5717521" y="4961165"/>
            <a:ext cx="5195956" cy="1573349"/>
          </a:xfrm>
          <a:prstGeom prst="wedgeRoundRectCallout">
            <a:avLst>
              <a:gd name="adj1" fmla="val -88526"/>
              <a:gd name="adj2" fmla="val 8642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wavyHeavy" dirty="0">
                <a:solidFill>
                  <a:srgbClr val="FF0000"/>
                </a:solidFill>
              </a:rPr>
              <a:t>１か所目で入力を終了する場合は</a:t>
            </a:r>
            <a:endParaRPr lang="en-US" altLang="ja-JP" sz="2400" b="1" u="wavyHeavy" dirty="0">
              <a:solidFill>
                <a:srgbClr val="FF0000"/>
              </a:solidFill>
            </a:endParaRPr>
          </a:p>
          <a:p>
            <a:r>
              <a:rPr lang="ja-JP" altLang="en-US" sz="2400" b="1" u="wavyHeavy" dirty="0">
                <a:solidFill>
                  <a:srgbClr val="FF0000"/>
                </a:solidFill>
              </a:rPr>
              <a:t> 未入力のままで１０か所目まで</a:t>
            </a:r>
            <a:endParaRPr lang="en-US" altLang="ja-JP" sz="2400" b="1" u="wavyHeavy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「一時保存して、次へ進む」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をクリックしてください。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470AA414-97BB-549F-4D0B-FCEDB699CD08}"/>
              </a:ext>
            </a:extLst>
          </p:cNvPr>
          <p:cNvSpPr/>
          <p:nvPr/>
        </p:nvSpPr>
        <p:spPr>
          <a:xfrm>
            <a:off x="5791836" y="1272087"/>
            <a:ext cx="5121641" cy="1474851"/>
          </a:xfrm>
          <a:prstGeom prst="wedgeRoundRectCallout">
            <a:avLst>
              <a:gd name="adj1" fmla="val -76196"/>
              <a:gd name="adj2" fmla="val 62454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２か所目以降の公園がある場合は１か所目と同じように各月の活動回数を入力してください。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890D9EA-59D4-F90C-137A-0F21314FF78B}"/>
              </a:ext>
            </a:extLst>
          </p:cNvPr>
          <p:cNvSpPr/>
          <p:nvPr/>
        </p:nvSpPr>
        <p:spPr>
          <a:xfrm>
            <a:off x="1843790" y="5612929"/>
            <a:ext cx="1791323" cy="3381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A007BD2-C67A-6ED1-1740-9073F25A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8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9A7F9EF-2623-39B7-82B7-8DC2E72E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79" t="18802" r="32377" b="10753"/>
          <a:stretch/>
        </p:blipFill>
        <p:spPr>
          <a:xfrm>
            <a:off x="554634" y="1254983"/>
            <a:ext cx="4418967" cy="45270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５－７．その他の活動報告・添付書類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7B4677B0-EF4E-0D19-6774-8A7AC9BD29CD}"/>
              </a:ext>
            </a:extLst>
          </p:cNvPr>
          <p:cNvSpPr/>
          <p:nvPr/>
        </p:nvSpPr>
        <p:spPr>
          <a:xfrm>
            <a:off x="5754678" y="2887251"/>
            <a:ext cx="5195956" cy="1347823"/>
          </a:xfrm>
          <a:prstGeom prst="wedgeRoundRectCallout">
            <a:avLst>
              <a:gd name="adj1" fmla="val -112183"/>
              <a:gd name="adj2" fmla="val 63626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任意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】</a:t>
            </a:r>
            <a:r>
              <a:rPr lang="ja-JP" altLang="en-US" sz="2400" b="1" dirty="0">
                <a:solidFill>
                  <a:schemeClr val="tx1"/>
                </a:solidFill>
              </a:rPr>
              <a:t>活動に関するデータがありましたら添付してください。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38A71BE9-34E4-4722-2D03-B8A453FEB812}"/>
              </a:ext>
            </a:extLst>
          </p:cNvPr>
          <p:cNvSpPr/>
          <p:nvPr/>
        </p:nvSpPr>
        <p:spPr>
          <a:xfrm>
            <a:off x="5754678" y="4468940"/>
            <a:ext cx="4606024" cy="1573349"/>
          </a:xfrm>
          <a:prstGeom prst="wedgeRoundRectCallout">
            <a:avLst>
              <a:gd name="adj1" fmla="val -94059"/>
              <a:gd name="adj2" fmla="val -23752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「一時保存して、次へ進む」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をクリックしてください。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470AA414-97BB-549F-4D0B-FCEDB699CD08}"/>
              </a:ext>
            </a:extLst>
          </p:cNvPr>
          <p:cNvSpPr/>
          <p:nvPr/>
        </p:nvSpPr>
        <p:spPr>
          <a:xfrm>
            <a:off x="5791836" y="1272087"/>
            <a:ext cx="5121641" cy="1474851"/>
          </a:xfrm>
          <a:prstGeom prst="wedgeRoundRectCallout">
            <a:avLst>
              <a:gd name="adj1" fmla="val -76196"/>
              <a:gd name="adj2" fmla="val 62454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任意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ほかに自由入力で報告事項がありましたら入力してください。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890D9EA-59D4-F90C-137A-0F21314FF78B}"/>
              </a:ext>
            </a:extLst>
          </p:cNvPr>
          <p:cNvSpPr/>
          <p:nvPr/>
        </p:nvSpPr>
        <p:spPr>
          <a:xfrm>
            <a:off x="1868455" y="4792082"/>
            <a:ext cx="1791323" cy="3381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23A38D8-C5A8-13B3-9C37-792E16F2074E}"/>
              </a:ext>
            </a:extLst>
          </p:cNvPr>
          <p:cNvSpPr/>
          <p:nvPr/>
        </p:nvSpPr>
        <p:spPr>
          <a:xfrm>
            <a:off x="972793" y="4235074"/>
            <a:ext cx="1410643" cy="3323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3A826DD-74EF-65DE-C543-F163AF66C17C}"/>
              </a:ext>
            </a:extLst>
          </p:cNvPr>
          <p:cNvSpPr/>
          <p:nvPr/>
        </p:nvSpPr>
        <p:spPr>
          <a:xfrm>
            <a:off x="972007" y="2885674"/>
            <a:ext cx="3584217" cy="9218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6AFAAE5-6BC5-3FF8-1E82-15A623D1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64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5CC72AEE-AC38-A379-44BD-69A0E9CD7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5" t="13903" r="32254"/>
          <a:stretch/>
        </p:blipFill>
        <p:spPr>
          <a:xfrm>
            <a:off x="674557" y="1160264"/>
            <a:ext cx="4422098" cy="5532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r>
              <a:rPr kumimoji="1" lang="ja-JP" altLang="en-US" sz="2800" b="1" dirty="0">
                <a:latin typeface="+mn-ea"/>
                <a:ea typeface="+mn-ea"/>
              </a:rPr>
              <a:t>〇入力内容の確認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最後に、ご自身で入力した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申請内容に誤りや漏れがないか確認してください。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５－８．入力内容の確認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0EC0D0E-028F-0DF6-D2C1-0FC774732AED}"/>
              </a:ext>
            </a:extLst>
          </p:cNvPr>
          <p:cNvSpPr/>
          <p:nvPr/>
        </p:nvSpPr>
        <p:spPr>
          <a:xfrm>
            <a:off x="5982346" y="4054740"/>
            <a:ext cx="5121641" cy="2211152"/>
          </a:xfrm>
          <a:prstGeom prst="wedgeRoundRectCallout">
            <a:avLst>
              <a:gd name="adj1" fmla="val -67123"/>
              <a:gd name="adj2" fmla="val -21242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画面は下にスクロールすると続きの部分が表示されますので、全ての入力内容をご確認ください。</a:t>
            </a:r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53BD4C7-D218-6322-276C-F9B75A8A12DD}"/>
              </a:ext>
            </a:extLst>
          </p:cNvPr>
          <p:cNvCxnSpPr>
            <a:cxnSpLocks/>
          </p:cNvCxnSpPr>
          <p:nvPr/>
        </p:nvCxnSpPr>
        <p:spPr>
          <a:xfrm>
            <a:off x="4896783" y="1543989"/>
            <a:ext cx="0" cy="5149119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83C5D3-8687-6B05-9905-CAF212D8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10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B3C5929-2A4D-636A-686D-0734478EA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7" t="9938" r="32008" b="6554"/>
          <a:stretch/>
        </p:blipFill>
        <p:spPr>
          <a:xfrm>
            <a:off x="554634" y="1150373"/>
            <a:ext cx="4497050" cy="5366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640" y="1292373"/>
            <a:ext cx="4866468" cy="5134374"/>
          </a:xfrm>
          <a:ln w="25400">
            <a:noFill/>
          </a:ln>
        </p:spPr>
        <p:txBody>
          <a:bodyPr anchor="t" anchorCtr="0">
            <a:normAutofit fontScale="90000"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latin typeface="+mn-ea"/>
                <a:ea typeface="+mn-ea"/>
              </a:rPr>
              <a:t>お疲れさまでした。</a:t>
            </a:r>
            <a:br>
              <a:rPr lang="en-US" altLang="ja-JP" sz="2800" b="1" dirty="0">
                <a:latin typeface="+mn-ea"/>
                <a:ea typeface="+mn-ea"/>
              </a:rPr>
            </a:br>
            <a:r>
              <a:rPr lang="en-US" altLang="ja-JP" sz="2800" b="1" dirty="0">
                <a:latin typeface="+mn-ea"/>
                <a:ea typeface="+mn-ea"/>
              </a:rPr>
              <a:t>※</a:t>
            </a:r>
            <a:r>
              <a:rPr lang="ja-JP" altLang="en-US" sz="2800" b="1" dirty="0">
                <a:latin typeface="+mn-ea"/>
                <a:ea typeface="+mn-ea"/>
              </a:rPr>
              <a:t>不備等がある場合は、市から</a:t>
            </a:r>
            <a:br>
              <a:rPr lang="en-US" altLang="ja-JP" sz="2800" b="1" dirty="0">
                <a:latin typeface="+mn-ea"/>
                <a:ea typeface="+mn-ea"/>
              </a:rPr>
            </a:br>
            <a:r>
              <a:rPr lang="ja-JP" altLang="en-US" sz="2800" b="1" dirty="0">
                <a:latin typeface="+mn-ea"/>
                <a:ea typeface="+mn-ea"/>
              </a:rPr>
              <a:t>　連絡させていただきます。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５－９．手続を確定する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B50EBAF-B392-B23C-4795-F14B49FEB228}"/>
              </a:ext>
            </a:extLst>
          </p:cNvPr>
          <p:cNvSpPr/>
          <p:nvPr/>
        </p:nvSpPr>
        <p:spPr>
          <a:xfrm>
            <a:off x="1941226" y="5707627"/>
            <a:ext cx="1656413" cy="4881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780D8D3-B5A3-96F8-55FE-17C11B0099F3}"/>
              </a:ext>
            </a:extLst>
          </p:cNvPr>
          <p:cNvSpPr/>
          <p:nvPr/>
        </p:nvSpPr>
        <p:spPr>
          <a:xfrm>
            <a:off x="5543691" y="1266426"/>
            <a:ext cx="5186596" cy="2690977"/>
          </a:xfrm>
          <a:prstGeom prst="wedgeRoundRectCallout">
            <a:avLst>
              <a:gd name="adj1" fmla="val -84417"/>
              <a:gd name="adj2" fmla="val 1142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申請内容の確認画面の</a:t>
            </a:r>
            <a:b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</a:b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一番下にある、</a:t>
            </a:r>
            <a:b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</a:b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「この内容で申請する」</a:t>
            </a:r>
            <a:b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</a:b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をクリックすると、手続が確定します。これで完了です。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CEE545-C213-2AB4-D462-0FD0DCDB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77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4" y="1596556"/>
            <a:ext cx="10118363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r>
              <a:rPr kumimoji="1" lang="ja-JP" altLang="en-US" sz="2800" b="1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latin typeface="+mn-ea"/>
                <a:ea typeface="+mn-ea"/>
              </a:rPr>
              <a:t>　ご不明点がございましたら下記までお問合せください。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　　　　　　　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　　　　　　　野津田公園</a:t>
            </a:r>
            <a:r>
              <a:rPr lang="ja-JP" altLang="en-US" sz="2800" b="1" dirty="0">
                <a:latin typeface="+mn-ea"/>
                <a:ea typeface="+mn-ea"/>
              </a:rPr>
              <a:t>管理事務所</a:t>
            </a:r>
            <a:r>
              <a:rPr kumimoji="1" lang="ja-JP" altLang="en-US" sz="2800" b="1" dirty="0">
                <a:latin typeface="+mn-ea"/>
                <a:ea typeface="+mn-ea"/>
              </a:rPr>
              <a:t>　公益的活動担当　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>
                <a:latin typeface="+mn-ea"/>
                <a:ea typeface="+mn-ea"/>
              </a:rPr>
              <a:t>　　　　　　　０４２－７３５－４５１１</a:t>
            </a: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６</a:t>
            </a:r>
            <a:r>
              <a:rPr kumimoji="1" lang="ja-JP" altLang="en-US" sz="3200" b="1" dirty="0"/>
              <a:t>．問合せ先</a:t>
            </a:r>
            <a:r>
              <a:rPr lang="ja-JP" altLang="en-US" sz="3200" b="1" dirty="0"/>
              <a:t>について</a:t>
            </a:r>
            <a:endParaRPr kumimoji="1" lang="ja-JP" altLang="en-US" sz="3200" b="1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B0F831F-052B-8E9A-C8D0-2C0D57246517}"/>
              </a:ext>
            </a:extLst>
          </p:cNvPr>
          <p:cNvSpPr/>
          <p:nvPr/>
        </p:nvSpPr>
        <p:spPr>
          <a:xfrm>
            <a:off x="2730708" y="2458283"/>
            <a:ext cx="6970426" cy="118432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F7B3CA-A348-5468-A738-38B62754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92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5" y="1196461"/>
            <a:ext cx="9833550" cy="3128065"/>
          </a:xfrm>
          <a:ln w="2540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r>
              <a:rPr kumimoji="1" lang="ja-JP" altLang="en-US" sz="2400" b="1" dirty="0">
                <a:latin typeface="+mn-ea"/>
                <a:ea typeface="+mn-ea"/>
              </a:rPr>
              <a:t>①　</a:t>
            </a:r>
            <a:r>
              <a:rPr lang="ja-JP" altLang="en-US" sz="2400" b="1" dirty="0">
                <a:latin typeface="+mn-ea"/>
                <a:ea typeface="+mn-ea"/>
              </a:rPr>
              <a:t>インターネットの</a:t>
            </a:r>
            <a:r>
              <a:rPr lang="en-US" altLang="ja-JP" sz="2400" b="1" dirty="0">
                <a:latin typeface="+mn-ea"/>
                <a:ea typeface="+mn-ea"/>
              </a:rPr>
              <a:t>Google</a:t>
            </a:r>
            <a:r>
              <a:rPr lang="ja-JP" altLang="en-US" sz="2400" b="1" dirty="0">
                <a:latin typeface="+mn-ea"/>
                <a:ea typeface="+mn-ea"/>
              </a:rPr>
              <a:t>や</a:t>
            </a:r>
            <a:r>
              <a:rPr lang="en-US" altLang="ja-JP" sz="2400" b="1" dirty="0">
                <a:latin typeface="+mn-ea"/>
                <a:ea typeface="+mn-ea"/>
              </a:rPr>
              <a:t>Yahoo!</a:t>
            </a:r>
            <a:r>
              <a:rPr lang="ja-JP" altLang="en-US" sz="2400" b="1" dirty="0">
                <a:latin typeface="+mn-ea"/>
                <a:ea typeface="+mn-ea"/>
              </a:rPr>
              <a:t>等の検索サイトで</a:t>
            </a:r>
            <a:br>
              <a:rPr kumimoji="1"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</a:t>
            </a:r>
            <a:r>
              <a:rPr kumimoji="1" lang="ja-JP" altLang="en-US" sz="2400" b="1" dirty="0">
                <a:latin typeface="+mn-ea"/>
                <a:ea typeface="+mn-ea"/>
              </a:rPr>
              <a:t>検索ボックスに、「野津田公園　公式</a:t>
            </a:r>
            <a:r>
              <a:rPr lang="ja-JP" altLang="en-US" sz="2400" b="1" dirty="0">
                <a:latin typeface="+mn-ea"/>
                <a:ea typeface="+mn-ea"/>
              </a:rPr>
              <a:t>」</a:t>
            </a:r>
            <a:r>
              <a:rPr kumimoji="1" lang="ja-JP" altLang="en-US" sz="2400" b="1" dirty="0">
                <a:latin typeface="+mn-ea"/>
                <a:ea typeface="+mn-ea"/>
              </a:rPr>
              <a:t>と入力し検索</a:t>
            </a:r>
            <a:br>
              <a:rPr kumimoji="1" lang="en-US" altLang="ja-JP" sz="2400" b="1" dirty="0">
                <a:latin typeface="+mn-ea"/>
                <a:ea typeface="+mn-ea"/>
              </a:rPr>
            </a:br>
            <a:r>
              <a:rPr kumimoji="1" lang="ja-JP" altLang="en-US" sz="2400" b="1" dirty="0">
                <a:latin typeface="+mn-ea"/>
                <a:ea typeface="+mn-ea"/>
              </a:rPr>
              <a:t>②</a:t>
            </a:r>
            <a:r>
              <a:rPr lang="ja-JP" altLang="en-US" sz="2400" b="1" dirty="0">
                <a:latin typeface="+mn-ea"/>
                <a:ea typeface="+mn-ea"/>
              </a:rPr>
              <a:t>　</a:t>
            </a:r>
            <a:r>
              <a:rPr kumimoji="1" lang="ja-JP" altLang="en-US" sz="2400" b="1" dirty="0">
                <a:latin typeface="+mn-ea"/>
                <a:ea typeface="+mn-ea"/>
              </a:rPr>
              <a:t>検索結果一覧</a:t>
            </a:r>
            <a:r>
              <a:rPr lang="ja-JP" altLang="en-US" sz="2400" b="1" dirty="0">
                <a:latin typeface="+mn-ea"/>
                <a:ea typeface="+mn-ea"/>
              </a:rPr>
              <a:t>に表示される</a:t>
            </a:r>
            <a:r>
              <a:rPr kumimoji="1" lang="ja-JP" altLang="en-US" sz="2400" b="1" dirty="0">
                <a:latin typeface="+mn-ea"/>
                <a:ea typeface="+mn-ea"/>
              </a:rPr>
              <a:t>、</a:t>
            </a:r>
            <a:r>
              <a:rPr lang="ja-JP" altLang="en-US" sz="2400" b="1" dirty="0">
                <a:latin typeface="+mn-ea"/>
                <a:ea typeface="+mn-ea"/>
              </a:rPr>
              <a:t>「町田市立野津田公園公式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ホームページ」をクリックする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③　ページの一番左下のメニューにある「公益的活動オンライン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申請」をクリック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④　ページ下部の「公益的活動の報告（上半期）または（下半期）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（外部サイト）」 をクリックする</a:t>
            </a:r>
            <a:endParaRPr kumimoji="1" lang="ja-JP" altLang="en-US" sz="2000" b="1" dirty="0">
              <a:latin typeface="+mn-ea"/>
              <a:ea typeface="+mn-ea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917134-9C9A-90C1-09C7-22538EE5D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635" y="3901522"/>
            <a:ext cx="11212643" cy="2021954"/>
          </a:xfrm>
        </p:spPr>
        <p:txBody>
          <a:bodyPr>
            <a:normAutofit/>
          </a:bodyPr>
          <a:lstStyle/>
          <a:p>
            <a:pPr algn="just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　　　　　　　　　　　　　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algn="just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　　　　　　　　　　　　　もしくは</a:t>
            </a:r>
            <a:endParaRPr kumimoji="1" lang="ja-JP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5" y="164892"/>
            <a:ext cx="9833550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１．</a:t>
            </a:r>
            <a:r>
              <a:rPr lang="ja-JP" altLang="en-US" sz="3200" b="1" dirty="0"/>
              <a:t>申請開始ページを開く</a:t>
            </a:r>
            <a:endParaRPr kumimoji="1" lang="ja-JP" altLang="en-US" sz="3200" b="1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1A8F69C1-CAF7-2439-FA76-03309197F01B}"/>
              </a:ext>
            </a:extLst>
          </p:cNvPr>
          <p:cNvSpPr txBox="1">
            <a:spLocks/>
          </p:cNvSpPr>
          <p:nvPr/>
        </p:nvSpPr>
        <p:spPr>
          <a:xfrm>
            <a:off x="554635" y="4826833"/>
            <a:ext cx="9833550" cy="186627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500" b="1" dirty="0">
                <a:latin typeface="+mn-ea"/>
                <a:ea typeface="+mn-ea"/>
              </a:rPr>
              <a:t>　</a:t>
            </a:r>
            <a:endParaRPr lang="en-US" altLang="ja-JP" sz="2500" b="1" dirty="0">
              <a:latin typeface="+mn-ea"/>
              <a:ea typeface="+mn-ea"/>
            </a:endParaRPr>
          </a:p>
          <a:p>
            <a:r>
              <a:rPr lang="ja-JP" altLang="en-US" sz="2500" b="1" dirty="0">
                <a:latin typeface="+mn-ea"/>
                <a:ea typeface="+mn-ea"/>
              </a:rPr>
              <a:t>　スマホで</a:t>
            </a:r>
            <a:r>
              <a:rPr lang="en-US" altLang="ja-JP" sz="2500" b="1" dirty="0">
                <a:latin typeface="+mn-ea"/>
                <a:ea typeface="+mn-ea"/>
              </a:rPr>
              <a:t>QR</a:t>
            </a:r>
            <a:r>
              <a:rPr lang="ja-JP" altLang="en-US" sz="2500" b="1" dirty="0">
                <a:latin typeface="+mn-ea"/>
                <a:ea typeface="+mn-ea"/>
              </a:rPr>
              <a:t>コードリーダーアプリを開き、</a:t>
            </a:r>
            <a:endParaRPr lang="en-US" altLang="ja-JP" sz="2500" b="1" dirty="0">
              <a:latin typeface="+mn-ea"/>
              <a:ea typeface="+mn-ea"/>
            </a:endParaRPr>
          </a:p>
          <a:p>
            <a:endParaRPr lang="en-US" altLang="ja-JP" sz="2500" b="1" dirty="0">
              <a:latin typeface="+mn-ea"/>
              <a:ea typeface="+mn-ea"/>
            </a:endParaRPr>
          </a:p>
          <a:p>
            <a:r>
              <a:rPr lang="ja-JP" altLang="en-US" sz="2500" b="1" dirty="0">
                <a:latin typeface="+mn-ea"/>
                <a:ea typeface="+mn-ea"/>
              </a:rPr>
              <a:t>　右の</a:t>
            </a:r>
            <a:r>
              <a:rPr lang="en-US" altLang="ja-JP" sz="2500" b="1" dirty="0">
                <a:latin typeface="+mn-ea"/>
                <a:ea typeface="+mn-ea"/>
              </a:rPr>
              <a:t>QR</a:t>
            </a:r>
            <a:r>
              <a:rPr lang="ja-JP" altLang="en-US" sz="2500" b="1" dirty="0">
                <a:latin typeface="+mn-ea"/>
                <a:ea typeface="+mn-ea"/>
              </a:rPr>
              <a:t>コード（二次元バーコード）　　➡</a:t>
            </a:r>
            <a:endParaRPr lang="en-US" altLang="ja-JP" sz="2500" b="1" dirty="0">
              <a:latin typeface="+mn-ea"/>
              <a:ea typeface="+mn-ea"/>
            </a:endParaRPr>
          </a:p>
          <a:p>
            <a:r>
              <a:rPr lang="ja-JP" altLang="en-US" sz="2500" b="1" dirty="0">
                <a:latin typeface="+mn-ea"/>
                <a:ea typeface="+mn-ea"/>
              </a:rPr>
              <a:t>　を読み取り、表示された</a:t>
            </a:r>
            <a:r>
              <a:rPr lang="en-US" altLang="ja-JP" sz="2500" b="1" dirty="0">
                <a:latin typeface="+mn-ea"/>
                <a:ea typeface="+mn-ea"/>
              </a:rPr>
              <a:t>URL</a:t>
            </a:r>
            <a:r>
              <a:rPr lang="ja-JP" altLang="en-US" sz="2500" b="1" dirty="0">
                <a:latin typeface="+mn-ea"/>
                <a:ea typeface="+mn-ea"/>
              </a:rPr>
              <a:t>をクリック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A84808-E4ED-6888-17DD-D317E0F2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9" name="図 8" descr="QR コード&#10;&#10;自動的に生成された説明">
            <a:extLst>
              <a:ext uri="{FF2B5EF4-FFF2-40B4-BE49-F238E27FC236}">
                <a16:creationId xmlns:a16="http://schemas.microsoft.com/office/drawing/2014/main" id="{ED94DD51-1D3B-E292-2850-F64A2F4FA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72" y="5021705"/>
            <a:ext cx="1622674" cy="16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3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25414EA-B667-1F6C-A980-7760646F6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36" t="9704" r="25984" b="2122"/>
          <a:stretch/>
        </p:blipFill>
        <p:spPr>
          <a:xfrm>
            <a:off x="554634" y="1405328"/>
            <a:ext cx="5246557" cy="4957996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917134-9C9A-90C1-09C7-22538EE5D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8668" y="2407611"/>
            <a:ext cx="5435189" cy="2636551"/>
          </a:xfrm>
        </p:spPr>
        <p:txBody>
          <a:bodyPr>
            <a:normAutofit lnSpcReduction="10000"/>
          </a:bodyPr>
          <a:lstStyle/>
          <a:p>
            <a:endParaRPr kumimoji="1" lang="en-US" altLang="ja-JP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+mn-ea"/>
              </a:rPr>
              <a:t>準備ができましたら、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+mn-ea"/>
              </a:rPr>
              <a:t>「ログインして申請に進む」</a:t>
            </a:r>
            <a:endParaRPr kumimoji="1" lang="en-US" altLang="ja-JP" b="1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b="1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+mn-ea"/>
              </a:rPr>
              <a:t>を選択してください。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08499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２</a:t>
            </a:r>
            <a:r>
              <a:rPr kumimoji="1" lang="ja-JP" altLang="en-US" sz="3200" b="1" dirty="0"/>
              <a:t>．「ログインして申請する」を選択（市推奨）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DA0D6AB-013D-E4F6-BAAD-98B19365869A}"/>
              </a:ext>
            </a:extLst>
          </p:cNvPr>
          <p:cNvSpPr/>
          <p:nvPr/>
        </p:nvSpPr>
        <p:spPr>
          <a:xfrm>
            <a:off x="2117357" y="4871802"/>
            <a:ext cx="2121110" cy="4497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3A5DC1F7-5459-16DB-1D05-B76A0CBEF965}"/>
              </a:ext>
            </a:extLst>
          </p:cNvPr>
          <p:cNvSpPr/>
          <p:nvPr/>
        </p:nvSpPr>
        <p:spPr>
          <a:xfrm>
            <a:off x="6580682" y="5284081"/>
            <a:ext cx="2908092" cy="1172956"/>
          </a:xfrm>
          <a:prstGeom prst="wedgeRoundRectCallout">
            <a:avLst>
              <a:gd name="adj1" fmla="val -124441"/>
              <a:gd name="adj2" fmla="val -47847"/>
              <a:gd name="adj3" fmla="val 16667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こちらをクリックしてください。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14F9E8C-41A3-3408-B46D-C6E7BDDEC8CB}"/>
              </a:ext>
            </a:extLst>
          </p:cNvPr>
          <p:cNvSpPr/>
          <p:nvPr/>
        </p:nvSpPr>
        <p:spPr>
          <a:xfrm>
            <a:off x="918143" y="1986198"/>
            <a:ext cx="2784427" cy="4497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81DB1E2-D1E3-11B5-9933-402F6A5A2927}"/>
              </a:ext>
            </a:extLst>
          </p:cNvPr>
          <p:cNvSpPr/>
          <p:nvPr/>
        </p:nvSpPr>
        <p:spPr>
          <a:xfrm>
            <a:off x="6164699" y="1270207"/>
            <a:ext cx="4716900" cy="1172956"/>
          </a:xfrm>
          <a:prstGeom prst="wedgeRoundRectCallout">
            <a:avLst>
              <a:gd name="adj1" fmla="val -99161"/>
              <a:gd name="adj2" fmla="val 26276"/>
              <a:gd name="adj3" fmla="val 16667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/>
              <a:t>申請手続名に誤りがないか</a:t>
            </a:r>
            <a:endParaRPr lang="en-US" altLang="ja-JP" sz="2400" b="1" dirty="0"/>
          </a:p>
          <a:p>
            <a:r>
              <a:rPr lang="ja-JP" altLang="en-US" sz="2400" b="1" dirty="0"/>
              <a:t>ご確認ください。</a:t>
            </a:r>
            <a:endParaRPr kumimoji="1" lang="ja-JP" altLang="en-US" sz="24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7316047-9E42-7D5E-D194-F1AD7ECE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1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156" y="1248035"/>
            <a:ext cx="6001063" cy="4893188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lang="en-US" altLang="ja-JP" sz="2400" dirty="0"/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r>
              <a:rPr lang="en-US" altLang="ja-JP" sz="2400" b="1" dirty="0">
                <a:latin typeface="+mn-ea"/>
                <a:ea typeface="+mn-ea"/>
              </a:rPr>
              <a:t>※</a:t>
            </a:r>
            <a:r>
              <a:rPr lang="ja-JP" altLang="en-US" sz="2400" b="1" dirty="0">
                <a:latin typeface="+mn-ea"/>
                <a:ea typeface="+mn-ea"/>
              </a:rPr>
              <a:t>アカウントをお持ちの方は</a:t>
            </a:r>
            <a:r>
              <a:rPr lang="en-US" altLang="ja-JP" sz="2400" b="1" dirty="0" err="1">
                <a:latin typeface="+mn-ea"/>
                <a:ea typeface="+mn-ea"/>
              </a:rPr>
              <a:t>Graffer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以外の</a:t>
            </a:r>
            <a:r>
              <a:rPr lang="en-US" altLang="ja-JP" sz="2400" b="1" dirty="0">
                <a:latin typeface="+mn-ea"/>
                <a:ea typeface="+mn-ea"/>
              </a:rPr>
              <a:t>Google</a:t>
            </a:r>
            <a:r>
              <a:rPr lang="ja-JP" altLang="en-US" sz="2400" b="1" dirty="0">
                <a:latin typeface="+mn-ea"/>
                <a:ea typeface="+mn-ea"/>
              </a:rPr>
              <a:t>や</a:t>
            </a:r>
            <a:r>
              <a:rPr lang="en-US" altLang="ja-JP" sz="2400" b="1" dirty="0">
                <a:latin typeface="+mn-ea"/>
                <a:ea typeface="+mn-ea"/>
              </a:rPr>
              <a:t>LINE</a:t>
            </a:r>
            <a:r>
              <a:rPr lang="ja-JP" altLang="en-US" sz="2400" b="1" dirty="0">
                <a:latin typeface="+mn-ea"/>
                <a:ea typeface="+mn-ea"/>
              </a:rPr>
              <a:t>のアカウント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でもログインできます。</a:t>
            </a:r>
            <a:endParaRPr kumimoji="1" lang="ja-JP" altLang="en-US" sz="24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10418166" cy="10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３ー</a:t>
            </a:r>
            <a:r>
              <a:rPr lang="en-US" altLang="ja-JP" sz="3200" b="1" dirty="0"/>
              <a:t>1</a:t>
            </a:r>
            <a:r>
              <a:rPr kumimoji="1" lang="ja-JP" altLang="en-US" sz="3200" b="1" dirty="0"/>
              <a:t>．メールアドレスでログインを選択する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D4D5E72-0C1B-B945-3237-C814E04EF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0" t="10139" r="34910" b="23324"/>
          <a:stretch/>
        </p:blipFill>
        <p:spPr>
          <a:xfrm>
            <a:off x="709639" y="1248035"/>
            <a:ext cx="4876694" cy="5445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61A448-02CE-A18D-4ACE-EC37C3049830}"/>
              </a:ext>
            </a:extLst>
          </p:cNvPr>
          <p:cNvSpPr/>
          <p:nvPr/>
        </p:nvSpPr>
        <p:spPr>
          <a:xfrm>
            <a:off x="899408" y="3717561"/>
            <a:ext cx="4512041" cy="4097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C4ECFAD-EA18-C6DA-5809-B30E692227F9}"/>
              </a:ext>
            </a:extLst>
          </p:cNvPr>
          <p:cNvSpPr/>
          <p:nvPr/>
        </p:nvSpPr>
        <p:spPr>
          <a:xfrm>
            <a:off x="6096000" y="1469036"/>
            <a:ext cx="5521377" cy="1735111"/>
          </a:xfrm>
          <a:prstGeom prst="wedgeRoundRectCallout">
            <a:avLst>
              <a:gd name="adj1" fmla="val -61014"/>
              <a:gd name="adj2" fmla="val 849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こちらの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「メールアドレスでログインする」をクリックしてください。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9DF98F-FA30-F3FF-5E27-2849211F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93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A7213A7-B7F9-4F25-76E0-D787D10F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69" t="10404" r="31271" b="22400"/>
          <a:stretch/>
        </p:blipFill>
        <p:spPr>
          <a:xfrm>
            <a:off x="734517" y="1348047"/>
            <a:ext cx="5299644" cy="489318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156" y="1248035"/>
            <a:ext cx="6001063" cy="4893188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lang="en-US" altLang="ja-JP" sz="2400" dirty="0"/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endParaRPr kumimoji="1" lang="ja-JP" altLang="en-US" sz="24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10418166" cy="10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３ー２</a:t>
            </a:r>
            <a:r>
              <a:rPr kumimoji="1" lang="ja-JP" altLang="en-US" sz="3200" b="1" dirty="0"/>
              <a:t>．メールアドレスとパスワードでログイン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61A448-02CE-A18D-4ACE-EC37C3049830}"/>
              </a:ext>
            </a:extLst>
          </p:cNvPr>
          <p:cNvSpPr/>
          <p:nvPr/>
        </p:nvSpPr>
        <p:spPr>
          <a:xfrm>
            <a:off x="2698230" y="5246557"/>
            <a:ext cx="1315695" cy="4682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C4ECFAD-EA18-C6DA-5809-B30E692227F9}"/>
              </a:ext>
            </a:extLst>
          </p:cNvPr>
          <p:cNvSpPr/>
          <p:nvPr/>
        </p:nvSpPr>
        <p:spPr>
          <a:xfrm>
            <a:off x="6095998" y="1811935"/>
            <a:ext cx="5521377" cy="1735111"/>
          </a:xfrm>
          <a:prstGeom prst="wedgeRoundRectCallout">
            <a:avLst>
              <a:gd name="adj1" fmla="val -89250"/>
              <a:gd name="adj2" fmla="val 1056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こちらに</a:t>
            </a:r>
            <a:endParaRPr kumimoji="1" lang="en-US" altLang="ja-JP" sz="2400" b="1" dirty="0"/>
          </a:p>
          <a:p>
            <a:r>
              <a:rPr lang="ja-JP" altLang="en-US" sz="2400" b="1" dirty="0"/>
              <a:t>登録時に使用したメールアドレスと</a:t>
            </a:r>
            <a:endParaRPr lang="en-US" altLang="ja-JP" sz="2400" b="1" dirty="0"/>
          </a:p>
          <a:p>
            <a:r>
              <a:rPr kumimoji="1" lang="ja-JP" altLang="en-US" sz="2400" b="1" dirty="0"/>
              <a:t>パスワードを入力してください。</a:t>
            </a:r>
            <a:endParaRPr kumimoji="1" lang="en-US" altLang="ja-JP" sz="2400" b="1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676DEDCF-8E6C-1192-CA9D-4EA0C35C8E1A}"/>
              </a:ext>
            </a:extLst>
          </p:cNvPr>
          <p:cNvSpPr/>
          <p:nvPr/>
        </p:nvSpPr>
        <p:spPr>
          <a:xfrm>
            <a:off x="6095997" y="1454046"/>
            <a:ext cx="5521377" cy="2093000"/>
          </a:xfrm>
          <a:prstGeom prst="wedgeRoundRectCallout">
            <a:avLst>
              <a:gd name="adj1" fmla="val -89520"/>
              <a:gd name="adj2" fmla="val 496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/>
              <a:t>登録申請時に使用した</a:t>
            </a:r>
            <a:endParaRPr lang="en-US" altLang="ja-JP" sz="2400" b="1" dirty="0"/>
          </a:p>
          <a:p>
            <a:r>
              <a:rPr lang="ja-JP" altLang="en-US" sz="2400" b="1" dirty="0"/>
              <a:t>①メールアドレス</a:t>
            </a:r>
            <a:endParaRPr lang="en-US" altLang="ja-JP" sz="2400" b="1" dirty="0"/>
          </a:p>
          <a:p>
            <a:r>
              <a:rPr lang="ja-JP" altLang="en-US" sz="2400" b="1" dirty="0"/>
              <a:t>②</a:t>
            </a:r>
            <a:r>
              <a:rPr kumimoji="1" lang="ja-JP" altLang="en-US" sz="2400" b="1" dirty="0"/>
              <a:t>パスワード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をそれぞれ入力してください。</a:t>
            </a:r>
            <a:endParaRPr kumimoji="1" lang="en-US" altLang="ja-JP" sz="2400" b="1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1DC330EB-4480-E967-8060-E4870F8FDD4C}"/>
              </a:ext>
            </a:extLst>
          </p:cNvPr>
          <p:cNvSpPr/>
          <p:nvPr/>
        </p:nvSpPr>
        <p:spPr>
          <a:xfrm>
            <a:off x="6095997" y="4776165"/>
            <a:ext cx="4337158" cy="704538"/>
          </a:xfrm>
          <a:prstGeom prst="wedgeRoundRectCallout">
            <a:avLst>
              <a:gd name="adj1" fmla="val -94704"/>
              <a:gd name="adj2" fmla="val 454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/>
              <a:t>入力後、ログインをクリック</a:t>
            </a:r>
            <a:endParaRPr lang="en-US" altLang="ja-JP" sz="24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018B627-EBA9-52C8-15CE-24BACA32BDF2}"/>
              </a:ext>
            </a:extLst>
          </p:cNvPr>
          <p:cNvSpPr/>
          <p:nvPr/>
        </p:nvSpPr>
        <p:spPr>
          <a:xfrm>
            <a:off x="1169233" y="3429001"/>
            <a:ext cx="2698229" cy="273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912143-BAA5-B218-11CA-D1E7A20C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27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7034794-71A3-6483-7172-B05528CC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2" t="21367" r="30164" b="6992"/>
          <a:stretch/>
        </p:blipFill>
        <p:spPr>
          <a:xfrm>
            <a:off x="569322" y="1264140"/>
            <a:ext cx="5166912" cy="480873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156" y="1248035"/>
            <a:ext cx="6001063" cy="4893188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lang="en-US" altLang="ja-JP" sz="2400" dirty="0"/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endParaRPr kumimoji="1" lang="ja-JP" altLang="en-US" sz="24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10418166" cy="10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４</a:t>
            </a:r>
            <a:r>
              <a:rPr kumimoji="1" lang="ja-JP" altLang="en-US" sz="3200" b="1" dirty="0"/>
              <a:t>．利用規約に同意して、手続に進む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61A448-02CE-A18D-4ACE-EC37C3049830}"/>
              </a:ext>
            </a:extLst>
          </p:cNvPr>
          <p:cNvSpPr/>
          <p:nvPr/>
        </p:nvSpPr>
        <p:spPr>
          <a:xfrm>
            <a:off x="2458387" y="5246556"/>
            <a:ext cx="1334124" cy="3473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C4ECFAD-EA18-C6DA-5809-B30E692227F9}"/>
              </a:ext>
            </a:extLst>
          </p:cNvPr>
          <p:cNvSpPr/>
          <p:nvPr/>
        </p:nvSpPr>
        <p:spPr>
          <a:xfrm>
            <a:off x="6096000" y="1469036"/>
            <a:ext cx="5521377" cy="1735111"/>
          </a:xfrm>
          <a:prstGeom prst="wedgeRoundRectCallout">
            <a:avLst>
              <a:gd name="adj1" fmla="val -107982"/>
              <a:gd name="adj2" fmla="val 1307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①こちらの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「利用規約に同意する」の左の□に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にクリックした後、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8B8B68E-F39F-32EC-EB95-540ECF72605E}"/>
              </a:ext>
            </a:extLst>
          </p:cNvPr>
          <p:cNvSpPr/>
          <p:nvPr/>
        </p:nvSpPr>
        <p:spPr>
          <a:xfrm>
            <a:off x="2458387" y="4661620"/>
            <a:ext cx="344774" cy="3473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6A38410F-9FF9-E503-77BB-9A3A82066329}"/>
              </a:ext>
            </a:extLst>
          </p:cNvPr>
          <p:cNvSpPr/>
          <p:nvPr/>
        </p:nvSpPr>
        <p:spPr>
          <a:xfrm>
            <a:off x="6095998" y="3967716"/>
            <a:ext cx="3902441" cy="1735111"/>
          </a:xfrm>
          <a:prstGeom prst="wedgeRoundRectCallout">
            <a:avLst>
              <a:gd name="adj1" fmla="val -106038"/>
              <a:gd name="adj2" fmla="val 313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②こちらの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「申請に進む」を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クリックしてください。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C45BF2-FBA9-E561-E24D-D011E72F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67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7A23D3D-0EBF-E40D-7C54-77AEDE1E0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3" t="9470" r="36926" b="6048"/>
          <a:stretch/>
        </p:blipFill>
        <p:spPr>
          <a:xfrm>
            <a:off x="1229192" y="1264129"/>
            <a:ext cx="3357797" cy="5428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５</a:t>
            </a:r>
            <a:r>
              <a:rPr kumimoji="1" lang="ja-JP" altLang="en-US" sz="3200" b="1" dirty="0"/>
              <a:t>ー１．</a:t>
            </a:r>
            <a:r>
              <a:rPr lang="ja-JP" altLang="en-US" sz="3200" b="1" dirty="0"/>
              <a:t>手続</a:t>
            </a:r>
            <a:r>
              <a:rPr kumimoji="1" lang="ja-JP" altLang="en-US" sz="3200" b="1" dirty="0"/>
              <a:t>に必要な情報を入力する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CBC9265-AED2-18C8-19EE-FD7358A5F237}"/>
              </a:ext>
            </a:extLst>
          </p:cNvPr>
          <p:cNvSpPr/>
          <p:nvPr/>
        </p:nvSpPr>
        <p:spPr>
          <a:xfrm>
            <a:off x="2248525" y="5951095"/>
            <a:ext cx="1334124" cy="3023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54A5BD33-1F44-4861-1884-12FFC4501B4E}"/>
              </a:ext>
            </a:extLst>
          </p:cNvPr>
          <p:cNvSpPr/>
          <p:nvPr/>
        </p:nvSpPr>
        <p:spPr>
          <a:xfrm>
            <a:off x="5606322" y="1228272"/>
            <a:ext cx="5681271" cy="2791632"/>
          </a:xfrm>
          <a:prstGeom prst="wedgeRoundRectCallout">
            <a:avLst>
              <a:gd name="adj1" fmla="val -72020"/>
              <a:gd name="adj2" fmla="val -32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r>
              <a:rPr lang="ja-JP" altLang="en-US" sz="2400" b="1" dirty="0">
                <a:latin typeface="+mn-ea"/>
                <a:ea typeface="+mn-ea"/>
              </a:rPr>
              <a:t>表示される案内に従い、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各項目について漏れのないように</a:t>
            </a:r>
            <a:endParaRPr lang="en-US" altLang="ja-JP" sz="2400" b="1" dirty="0">
              <a:latin typeface="+mn-ea"/>
              <a:ea typeface="+mn-ea"/>
            </a:endParaRPr>
          </a:p>
          <a:p>
            <a:r>
              <a:rPr lang="ja-JP" altLang="en-US" sz="2400" b="1" dirty="0">
                <a:latin typeface="+mn-ea"/>
                <a:ea typeface="+mn-ea"/>
              </a:rPr>
              <a:t>入力してください。</a:t>
            </a:r>
            <a:endParaRPr lang="en-US" altLang="ja-JP" sz="2400" b="1" dirty="0">
              <a:latin typeface="+mn-ea"/>
              <a:ea typeface="+mn-ea"/>
            </a:endParaRPr>
          </a:p>
          <a:p>
            <a:endParaRPr lang="en-US" altLang="ja-JP" sz="2400" b="1" dirty="0">
              <a:latin typeface="+mn-ea"/>
              <a:ea typeface="+mn-ea"/>
            </a:endParaRPr>
          </a:p>
          <a:p>
            <a:r>
              <a:rPr lang="en-US" altLang="ja-JP" sz="2400" b="1" dirty="0">
                <a:latin typeface="+mn-ea"/>
                <a:ea typeface="+mn-ea"/>
              </a:rPr>
              <a:t>※</a:t>
            </a:r>
            <a:r>
              <a:rPr lang="ja-JP" altLang="en-US" sz="2400" b="1" dirty="0">
                <a:latin typeface="+mn-ea"/>
                <a:ea typeface="+mn-ea"/>
              </a:rPr>
              <a:t>郵便番号や電話番号は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ハイフンなしで入力してください。</a:t>
            </a:r>
            <a:endParaRPr kumimoji="1" lang="ja-JP" altLang="en-US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516" y="4019904"/>
            <a:ext cx="4976736" cy="2233534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4A7EE1C-1AAA-1E15-049E-B1A5CC9B8F0C}"/>
              </a:ext>
            </a:extLst>
          </p:cNvPr>
          <p:cNvSpPr/>
          <p:nvPr/>
        </p:nvSpPr>
        <p:spPr>
          <a:xfrm>
            <a:off x="5538864" y="4217888"/>
            <a:ext cx="5681271" cy="1837566"/>
          </a:xfrm>
          <a:prstGeom prst="wedgeRoundRectCallout">
            <a:avLst>
              <a:gd name="adj1" fmla="val -82575"/>
              <a:gd name="adj2" fmla="val 489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endParaRPr lang="en-US" altLang="ja-JP" sz="2400" b="1" dirty="0">
              <a:latin typeface="+mn-ea"/>
              <a:ea typeface="+mn-ea"/>
            </a:endParaRPr>
          </a:p>
          <a:p>
            <a:r>
              <a:rPr lang="ja-JP" altLang="en-US" sz="2400" b="1" dirty="0">
                <a:latin typeface="+mn-ea"/>
                <a:ea typeface="+mn-ea"/>
              </a:rPr>
              <a:t>入力を終えたら、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「一時保存して、次へ進む」をクリックしてください</a:t>
            </a:r>
            <a:br>
              <a:rPr lang="en-US" altLang="ja-JP" sz="2400" b="1" dirty="0">
                <a:latin typeface="+mn-ea"/>
                <a:ea typeface="+mn-ea"/>
              </a:rPr>
            </a:br>
            <a:endParaRPr lang="en-US" altLang="ja-JP" sz="2400" b="1" dirty="0">
              <a:latin typeface="+mn-ea"/>
              <a:ea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CA9C26-55EB-7C89-473C-F9A1C0D72795}"/>
              </a:ext>
            </a:extLst>
          </p:cNvPr>
          <p:cNvSpPr/>
          <p:nvPr/>
        </p:nvSpPr>
        <p:spPr>
          <a:xfrm>
            <a:off x="1613938" y="5021705"/>
            <a:ext cx="1713878" cy="1149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6B3212B-A396-DEBE-F616-7D05867E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15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５－２．団体番号の入力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D13BB3E-C6B1-5D11-025F-2EDB8E120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0" t="20668" r="32623" b="6087"/>
          <a:stretch/>
        </p:blipFill>
        <p:spPr>
          <a:xfrm>
            <a:off x="674558" y="1401685"/>
            <a:ext cx="4407108" cy="4706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0EC0D0E-028F-0DF6-D2C1-0FC774732AED}"/>
              </a:ext>
            </a:extLst>
          </p:cNvPr>
          <p:cNvSpPr/>
          <p:nvPr/>
        </p:nvSpPr>
        <p:spPr>
          <a:xfrm>
            <a:off x="5538864" y="1401685"/>
            <a:ext cx="4819339" cy="1180320"/>
          </a:xfrm>
          <a:prstGeom prst="wedgeRoundRectCallout">
            <a:avLst>
              <a:gd name="adj1" fmla="val -68746"/>
              <a:gd name="adj2" fmla="val 118606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①登録承認書に記載のある</a:t>
            </a:r>
            <a:br>
              <a:rPr lang="en-US" altLang="ja-JP" sz="24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　団体番号を入力してください。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02C5A36E-A335-430C-C08E-E4492238CFAB}"/>
              </a:ext>
            </a:extLst>
          </p:cNvPr>
          <p:cNvSpPr/>
          <p:nvPr/>
        </p:nvSpPr>
        <p:spPr>
          <a:xfrm>
            <a:off x="5538864" y="3236131"/>
            <a:ext cx="4540749" cy="1512107"/>
          </a:xfrm>
          <a:prstGeom prst="wedgeRoundRectCallout">
            <a:avLst>
              <a:gd name="adj1" fmla="val -137743"/>
              <a:gd name="adj2" fmla="val 30030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②注意事項を確認したら、「はい」の左のラジオボタン</a:t>
            </a:r>
            <a:endParaRPr lang="en-US" altLang="ja-JP" sz="2400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　をクリックしてください。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9350D65-72E0-5DA8-43EA-594D61C083E8}"/>
              </a:ext>
            </a:extLst>
          </p:cNvPr>
          <p:cNvSpPr/>
          <p:nvPr/>
        </p:nvSpPr>
        <p:spPr>
          <a:xfrm>
            <a:off x="1049311" y="3387881"/>
            <a:ext cx="3581373" cy="3335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82A575D-F4E4-143E-D42A-D0272609F4A7}"/>
              </a:ext>
            </a:extLst>
          </p:cNvPr>
          <p:cNvSpPr/>
          <p:nvPr/>
        </p:nvSpPr>
        <p:spPr>
          <a:xfrm>
            <a:off x="1087425" y="4272197"/>
            <a:ext cx="336641" cy="476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60663FAF-1791-04D7-C92A-5336FC477830}"/>
              </a:ext>
            </a:extLst>
          </p:cNvPr>
          <p:cNvSpPr/>
          <p:nvPr/>
        </p:nvSpPr>
        <p:spPr>
          <a:xfrm>
            <a:off x="5538864" y="5215809"/>
            <a:ext cx="5005447" cy="1177395"/>
          </a:xfrm>
          <a:prstGeom prst="wedgeRoundRectCallout">
            <a:avLst>
              <a:gd name="adj1" fmla="val -83238"/>
              <a:gd name="adj2" fmla="val -44543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+mn-ea"/>
              </a:rPr>
              <a:t>③「一時保存して、次へ進む」</a:t>
            </a:r>
            <a:endParaRPr kumimoji="1" lang="en-US" altLang="ja-JP" sz="2400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kumimoji="1" lang="ja-JP" altLang="en-US" sz="2400" b="1" dirty="0">
                <a:solidFill>
                  <a:schemeClr val="tx1"/>
                </a:solidFill>
                <a:latin typeface="+mn-ea"/>
              </a:rPr>
              <a:t>をクリック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B3FA9BE-7905-C30E-F6AF-0D5A943C4E28}"/>
              </a:ext>
            </a:extLst>
          </p:cNvPr>
          <p:cNvSpPr/>
          <p:nvPr/>
        </p:nvSpPr>
        <p:spPr>
          <a:xfrm>
            <a:off x="1978701" y="4984332"/>
            <a:ext cx="1798820" cy="3335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BE9AC3-9A82-1377-8D2B-A7D1A2C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41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５－３．公園ごとに各月の活動回数を入力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18677A8-408E-6522-DA16-CCD49B7D5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8" t="10170" r="32008" b="8302"/>
          <a:stretch/>
        </p:blipFill>
        <p:spPr>
          <a:xfrm>
            <a:off x="554634" y="1277861"/>
            <a:ext cx="4437089" cy="523916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409FAFD-9864-272C-AB4B-9F10BEBE5674}"/>
              </a:ext>
            </a:extLst>
          </p:cNvPr>
          <p:cNvSpPr/>
          <p:nvPr/>
        </p:nvSpPr>
        <p:spPr>
          <a:xfrm>
            <a:off x="5924248" y="1232840"/>
            <a:ext cx="5121641" cy="2211152"/>
          </a:xfrm>
          <a:prstGeom prst="wedgeRoundRectCallout">
            <a:avLst>
              <a:gd name="adj1" fmla="val -75318"/>
              <a:gd name="adj2" fmla="val 24179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公園名は略称や愛称ではなく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正式名称を入力してください。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en-US" altLang="ja-JP" sz="2400" b="1" dirty="0">
                <a:solidFill>
                  <a:schemeClr val="tx1"/>
                </a:solidFill>
              </a:rPr>
              <a:t>※</a:t>
            </a:r>
            <a:r>
              <a:rPr lang="ja-JP" altLang="en-US" sz="2400" b="1" dirty="0">
                <a:solidFill>
                  <a:schemeClr val="tx1"/>
                </a:solidFill>
              </a:rPr>
              <a:t>登録承認書に正式名称が記載されています。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0EC0D0E-028F-0DF6-D2C1-0FC774732AED}"/>
              </a:ext>
            </a:extLst>
          </p:cNvPr>
          <p:cNvSpPr/>
          <p:nvPr/>
        </p:nvSpPr>
        <p:spPr>
          <a:xfrm>
            <a:off x="5924248" y="4523184"/>
            <a:ext cx="5121641" cy="1727716"/>
          </a:xfrm>
          <a:prstGeom prst="wedgeRoundRectCallout">
            <a:avLst>
              <a:gd name="adj1" fmla="val -74733"/>
              <a:gd name="adj2" fmla="val -20452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次月以降の報告は、「追加する」をクリックすると</a:t>
            </a:r>
            <a:endParaRPr lang="en-US" altLang="ja-JP" sz="2400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入力欄が表示されます。</a:t>
            </a:r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3B691C7-ED47-C35C-F47F-1D3DBF4B9F59}"/>
              </a:ext>
            </a:extLst>
          </p:cNvPr>
          <p:cNvSpPr/>
          <p:nvPr/>
        </p:nvSpPr>
        <p:spPr>
          <a:xfrm>
            <a:off x="884421" y="4946754"/>
            <a:ext cx="3657599" cy="2848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7D28A91-BF4B-CB89-42AA-241FA0BA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684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1050</Words>
  <Application>Microsoft Office PowerPoint</Application>
  <PresentationFormat>ワイド画面</PresentationFormat>
  <Paragraphs>136</Paragraphs>
  <Slides>16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游ゴシック Light</vt:lpstr>
      <vt:lpstr>Arial</vt:lpstr>
      <vt:lpstr>Office テーマ</vt:lpstr>
      <vt:lpstr>②パソコンまたはスマートフォンをお手元にご用意ください。</vt:lpstr>
      <vt:lpstr>①　インターネットのGoogleやYahoo!等の検索サイトで 　　検索ボックスに、「野津田公園　公式」と入力し検索 ②　検索結果一覧に表示される、「町田市立野津田公園公式 　　ホームページ」をクリックする ③　ページの一番左下のメニューにある「公益的活動オンライン 　　申請」をクリック ④　ページ下部の「公益的活動の報告（上半期）または（下半期） 　（外部サイト）」 をクリックする</vt:lpstr>
      <vt:lpstr>PowerPoint プレゼンテーション</vt:lpstr>
      <vt:lpstr>   　     　※アカウントをお持ちの方はGraffer 　　以外のGoogleやLINEのアカウント 　　でもログインできます。</vt:lpstr>
      <vt:lpstr>   　     　</vt:lpstr>
      <vt:lpstr>   　     　</vt:lpstr>
      <vt:lpstr> </vt:lpstr>
      <vt:lpstr>    </vt:lpstr>
      <vt:lpstr>   </vt:lpstr>
      <vt:lpstr>   </vt:lpstr>
      <vt:lpstr>   </vt:lpstr>
      <vt:lpstr>  </vt:lpstr>
      <vt:lpstr>  </vt:lpstr>
      <vt:lpstr>〇入力内容の確認  最後に、ご自身で入力した 申請内容に誤りや漏れがないか確認してください。   </vt:lpstr>
      <vt:lpstr>          　お疲れさまでした。 ※不備等がある場合は、市から 　連絡させていただきます。     </vt:lpstr>
      <vt:lpstr>　　ご不明点がございましたら下記までお問合せください。  　　　　　　　 　　　　　　　野津田公園管理事務所　公益的活動担当　 　　　　　　　０４２－７３５－４５１１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パソコンまたはスマートフォンをお手元にご用意ください。</dc:title>
  <dc:creator>藤川 雄一(都市づくり部公園緑地課公園管理係)</dc:creator>
  <cp:lastModifiedBy>藤川 雄一(都市づくり部公園緑地課公園管理係)</cp:lastModifiedBy>
  <cp:revision>335</cp:revision>
  <cp:lastPrinted>2023-07-27T04:06:29Z</cp:lastPrinted>
  <dcterms:created xsi:type="dcterms:W3CDTF">2023-05-12T09:42:36Z</dcterms:created>
  <dcterms:modified xsi:type="dcterms:W3CDTF">2024-06-05T01:04:20Z</dcterms:modified>
</cp:coreProperties>
</file>